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314" r:id="rId4"/>
    <p:sldId id="316" r:id="rId5"/>
    <p:sldId id="327" r:id="rId6"/>
    <p:sldId id="328" r:id="rId7"/>
    <p:sldId id="329" r:id="rId8"/>
    <p:sldId id="317" r:id="rId9"/>
    <p:sldId id="331" r:id="rId10"/>
    <p:sldId id="3132" r:id="rId11"/>
    <p:sldId id="330" r:id="rId12"/>
    <p:sldId id="332" r:id="rId13"/>
    <p:sldId id="333" r:id="rId14"/>
    <p:sldId id="318" r:id="rId15"/>
    <p:sldId id="302" r:id="rId16"/>
    <p:sldId id="320" r:id="rId17"/>
    <p:sldId id="3117" r:id="rId18"/>
    <p:sldId id="3131" r:id="rId19"/>
    <p:sldId id="3098" r:id="rId20"/>
    <p:sldId id="321" r:id="rId21"/>
    <p:sldId id="334" r:id="rId22"/>
    <p:sldId id="306" r:id="rId23"/>
    <p:sldId id="313" r:id="rId24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58702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AE89"/>
    <a:srgbClr val="A196A9"/>
    <a:srgbClr val="C79A6C"/>
    <a:srgbClr val="6A8267"/>
    <a:srgbClr val="DCCCE6"/>
    <a:srgbClr val="62795F"/>
    <a:srgbClr val="87A583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929292"/>
              </a:solidFill>
              <a:prstDash val="solid"/>
              <a:miter lim="400000"/>
            </a:ln>
          </a:left>
          <a:right>
            <a:ln w="3175" cap="flat">
              <a:solidFill>
                <a:srgbClr val="929292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929292"/>
              </a:solidFill>
              <a:prstDash val="solid"/>
              <a:miter lim="400000"/>
            </a:ln>
          </a:insideH>
          <a:insideV>
            <a:ln w="3175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A6AAA9"/>
              </a:solidFill>
              <a:prstDash val="solid"/>
              <a:miter lim="400000"/>
            </a:ln>
          </a:left>
          <a:right>
            <a:ln w="3175" cap="flat">
              <a:solidFill>
                <a:srgbClr val="A6AAA9"/>
              </a:solidFill>
              <a:prstDash val="solid"/>
              <a:miter lim="400000"/>
            </a:ln>
          </a:right>
          <a:top>
            <a:ln w="3175" cap="flat">
              <a:solidFill>
                <a:srgbClr val="A6AAA9"/>
              </a:solidFill>
              <a:prstDash val="solid"/>
              <a:miter lim="400000"/>
            </a:ln>
          </a:top>
          <a:bottom>
            <a:ln w="3175" cap="flat">
              <a:solidFill>
                <a:srgbClr val="A6AAA9"/>
              </a:solidFill>
              <a:prstDash val="solid"/>
              <a:miter lim="400000"/>
            </a:ln>
          </a:bottom>
          <a:insideH>
            <a:ln w="3175" cap="flat">
              <a:solidFill>
                <a:srgbClr val="A6AAA9"/>
              </a:solidFill>
              <a:prstDash val="solid"/>
              <a:miter lim="400000"/>
            </a:ln>
          </a:insideH>
          <a:insideV>
            <a:ln w="3175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8"/>
    <p:restoredTop sz="94694"/>
  </p:normalViewPr>
  <p:slideViewPr>
    <p:cSldViewPr snapToGrid="0">
      <p:cViewPr varScale="1">
        <p:scale>
          <a:sx n="85" d="100"/>
          <a:sy n="85" d="100"/>
        </p:scale>
        <p:origin x="7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561EA7-636C-1648-BA77-3662A021B0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EB6B8D-083F-614D-89AE-303F9D1AAC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4D796-4516-0F49-86EC-3D24B6FEB2E4}" type="datetimeFigureOut">
              <a:rPr lang="en-FR" smtClean="0"/>
              <a:t>16/11/2022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59980-43B1-6045-8B99-6380467F9F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29D21-DD12-5D4F-9EC4-1E5E345B24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4C82B-62B6-DC42-B7C5-A60C5D5DEA9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76402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881576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466844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1505930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103657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448040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2312104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97216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31866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160188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3753704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295328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3863383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3132423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3008712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2996191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Tensor Core: Programmable Matrix Multipliy and accumulate</a:t>
            </a:r>
          </a:p>
        </p:txBody>
      </p:sp>
    </p:spTree>
    <p:extLst>
      <p:ext uri="{BB962C8B-B14F-4D97-AF65-F5344CB8AC3E}">
        <p14:creationId xmlns:p14="http://schemas.microsoft.com/office/powerpoint/2010/main" val="3525278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578316" y="8867251"/>
            <a:ext cx="348065" cy="38294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fld id="{86CB4B4D-7CA3-9044-876B-883B54F8677D}" type="slidenum">
              <a:rPr lang="en-FR" smtClean="0"/>
              <a:pPr/>
              <a:t>‹#›</a:t>
            </a:fld>
            <a:endParaRPr lang="en-FR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054D8-2D71-4476-8A08-4C7D009B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112" y="2431628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832DB6-DD85-48FC-AEC5-21D177ACA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3112" y="6527237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2D0E23-AA85-466C-89BB-5DD87EE5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8054-EF02-2B4A-A910-4F9C994A8B4E}" type="datetime1">
              <a:rPr lang="fr-FR" smtClean="0"/>
              <a:t>16/11/2022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1F18CC-1DBD-4FCA-92D4-A807EC999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Confidential 2022 Pasqal SAS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0D9DDB-4C28-4336-9176-0C1967506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02FF0-F6C5-4975-A3DE-5920F9B8CA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802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201174" y="1408854"/>
            <a:ext cx="14937915" cy="1219201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201174" y="1408854"/>
            <a:ext cx="14937915" cy="1219201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201174" y="2898987"/>
            <a:ext cx="14937915" cy="4958081"/>
          </a:xfrm>
          <a:prstGeom prst="rect">
            <a:avLst/>
          </a:prstGeom>
        </p:spPr>
        <p:txBody>
          <a:bodyPr anchor="ctr"/>
          <a:lstStyle>
            <a:lvl1pPr marL="599751" indent="-599751" algn="l">
              <a:spcBef>
                <a:spcPts val="5467"/>
              </a:spcBef>
              <a:buSzPct val="125000"/>
              <a:buChar char="•"/>
              <a:defRPr sz="4534"/>
            </a:lvl1pPr>
            <a:lvl2pPr marL="1446460" indent="-599751" algn="l">
              <a:spcBef>
                <a:spcPts val="5467"/>
              </a:spcBef>
              <a:buSzPct val="125000"/>
              <a:buChar char="•"/>
              <a:defRPr sz="4534"/>
            </a:lvl2pPr>
            <a:lvl3pPr marL="2293169" indent="-599751" algn="l">
              <a:spcBef>
                <a:spcPts val="5467"/>
              </a:spcBef>
              <a:buSzPct val="125000"/>
              <a:buChar char="•"/>
              <a:defRPr sz="4534"/>
            </a:lvl3pPr>
            <a:lvl4pPr marL="3139878" indent="-599751" algn="l">
              <a:spcBef>
                <a:spcPts val="5467"/>
              </a:spcBef>
              <a:buSzPct val="125000"/>
              <a:buChar char="•"/>
              <a:defRPr sz="4534"/>
            </a:lvl4pPr>
            <a:lvl5pPr marL="3986587" indent="-599751" algn="l">
              <a:spcBef>
                <a:spcPts val="5467"/>
              </a:spcBef>
              <a:buSzPct val="125000"/>
              <a:buChar char="•"/>
              <a:defRPr sz="45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532205080_1647x1098.jpg"/>
          <p:cNvSpPr>
            <a:spLocks noGrp="1"/>
          </p:cNvSpPr>
          <p:nvPr>
            <p:ph type="pic" sz="half" idx="21"/>
          </p:nvPr>
        </p:nvSpPr>
        <p:spPr>
          <a:xfrm>
            <a:off x="7794086" y="2898987"/>
            <a:ext cx="9916466" cy="49580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1201174" y="1408854"/>
            <a:ext cx="14937915" cy="1219201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01174" y="2898987"/>
            <a:ext cx="7270267" cy="4958081"/>
          </a:xfrm>
          <a:prstGeom prst="rect">
            <a:avLst/>
          </a:prstGeom>
        </p:spPr>
        <p:txBody>
          <a:bodyPr anchor="ctr"/>
          <a:lstStyle>
            <a:lvl1pPr marL="509807" indent="-509807" algn="l">
              <a:spcBef>
                <a:spcPts val="4267"/>
              </a:spcBef>
              <a:buSzPct val="125000"/>
              <a:buChar char="•"/>
              <a:defRPr sz="3467"/>
            </a:lvl1pPr>
            <a:lvl2pPr marL="1254911" indent="-509807" algn="l">
              <a:spcBef>
                <a:spcPts val="4267"/>
              </a:spcBef>
              <a:buSzPct val="125000"/>
              <a:buChar char="•"/>
              <a:defRPr sz="3467"/>
            </a:lvl2pPr>
            <a:lvl3pPr marL="2000015" indent="-509807" algn="l">
              <a:spcBef>
                <a:spcPts val="4267"/>
              </a:spcBef>
              <a:buSzPct val="125000"/>
              <a:buChar char="•"/>
              <a:defRPr sz="3467"/>
            </a:lvl3pPr>
            <a:lvl4pPr marL="2745119" indent="-509807" algn="l">
              <a:spcBef>
                <a:spcPts val="4267"/>
              </a:spcBef>
              <a:buSzPct val="125000"/>
              <a:buChar char="•"/>
              <a:defRPr sz="3467"/>
            </a:lvl4pPr>
            <a:lvl5pPr marL="3490223" indent="-509807" algn="l">
              <a:spcBef>
                <a:spcPts val="4267"/>
              </a:spcBef>
              <a:buSzPct val="125000"/>
              <a:buChar char="•"/>
              <a:defRPr sz="3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01174" y="2167466"/>
            <a:ext cx="14937915" cy="5418668"/>
          </a:xfrm>
          <a:prstGeom prst="rect">
            <a:avLst/>
          </a:prstGeom>
        </p:spPr>
        <p:txBody>
          <a:bodyPr anchor="ctr"/>
          <a:lstStyle>
            <a:lvl1pPr marL="599751" indent="-599751" algn="l">
              <a:spcBef>
                <a:spcPts val="5467"/>
              </a:spcBef>
              <a:buSzPct val="125000"/>
              <a:buChar char="•"/>
              <a:defRPr sz="4534"/>
            </a:lvl1pPr>
            <a:lvl2pPr marL="1446460" indent="-599751" algn="l">
              <a:spcBef>
                <a:spcPts val="5467"/>
              </a:spcBef>
              <a:buSzPct val="125000"/>
              <a:buChar char="•"/>
              <a:defRPr sz="4534"/>
            </a:lvl2pPr>
            <a:lvl3pPr marL="2293169" indent="-599751" algn="l">
              <a:spcBef>
                <a:spcPts val="5467"/>
              </a:spcBef>
              <a:buSzPct val="125000"/>
              <a:buChar char="•"/>
              <a:defRPr sz="4534"/>
            </a:lvl3pPr>
            <a:lvl4pPr marL="3139878" indent="-599751" algn="l">
              <a:spcBef>
                <a:spcPts val="5467"/>
              </a:spcBef>
              <a:buSzPct val="125000"/>
              <a:buChar char="•"/>
              <a:defRPr sz="4534"/>
            </a:lvl4pPr>
            <a:lvl5pPr marL="3986587" indent="-599751" algn="l">
              <a:spcBef>
                <a:spcPts val="5467"/>
              </a:spcBef>
              <a:buSzPct val="125000"/>
              <a:buChar char="•"/>
              <a:defRPr sz="45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g"/>
          <p:cNvSpPr>
            <a:spLocks noGrp="1"/>
          </p:cNvSpPr>
          <p:nvPr>
            <p:ph type="pic" sz="quarter" idx="21"/>
          </p:nvPr>
        </p:nvSpPr>
        <p:spPr>
          <a:xfrm>
            <a:off x="10880564" y="4978401"/>
            <a:ext cx="5920075" cy="295994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532204087_1355x1355.jpg"/>
          <p:cNvSpPr>
            <a:spLocks noGrp="1"/>
          </p:cNvSpPr>
          <p:nvPr>
            <p:ph type="pic" sz="quarter" idx="22"/>
          </p:nvPr>
        </p:nvSpPr>
        <p:spPr>
          <a:xfrm>
            <a:off x="11207952" y="1679786"/>
            <a:ext cx="5265299" cy="39488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532241774_2880x1920.jpg"/>
          <p:cNvSpPr>
            <a:spLocks noGrp="1"/>
          </p:cNvSpPr>
          <p:nvPr>
            <p:ph type="pic" idx="23"/>
          </p:nvPr>
        </p:nvSpPr>
        <p:spPr>
          <a:xfrm>
            <a:off x="-704449" y="1822026"/>
            <a:ext cx="12233015" cy="611632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697900" y="5994400"/>
            <a:ext cx="13953496" cy="506057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933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697900" y="4304138"/>
            <a:ext cx="13953496" cy="75247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4534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g"/>
          <p:cNvSpPr>
            <a:spLocks noGrp="1"/>
          </p:cNvSpPr>
          <p:nvPr>
            <p:ph type="pic" idx="21"/>
          </p:nvPr>
        </p:nvSpPr>
        <p:spPr>
          <a:xfrm>
            <a:off x="-36127" y="541867"/>
            <a:ext cx="17412516" cy="8705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">
              <a:schemeClr val="tx1">
                <a:lumMod val="75000"/>
                <a:lumOff val="25000"/>
              </a:schemeClr>
            </a:gs>
            <a:gs pos="55000">
              <a:schemeClr val="tx1">
                <a:lumMod val="95000"/>
                <a:lumOff val="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64394" y="2445174"/>
            <a:ext cx="14811476" cy="2479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7093" tIns="27093" rIns="27093" bIns="2709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64394" y="4991946"/>
            <a:ext cx="14811476" cy="84666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7093" tIns="27093" rIns="27093" bIns="2709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91583" y="8195733"/>
            <a:ext cx="348065" cy="382947"/>
          </a:xfrm>
          <a:prstGeom prst="rect">
            <a:avLst/>
          </a:prstGeom>
          <a:ln w="3175">
            <a:miter lim="400000"/>
          </a:ln>
        </p:spPr>
        <p:txBody>
          <a:bodyPr wrap="none" lIns="27093" tIns="27093" rIns="27093" bIns="27093">
            <a:spAutoFit/>
          </a:bodyPr>
          <a:lstStyle>
            <a:lvl1pPr>
              <a:defRPr sz="2133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 dt="0"/>
  <p:txStyles>
    <p:titleStyle>
      <a:lvl1pPr marL="0" marR="0" indent="0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609630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1219261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828891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2438522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3048152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3657783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4267413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4877044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401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0" marR="0" indent="0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474157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948314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422471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896628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609630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1219261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828891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2438522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3048152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3657783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4267413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4877044" algn="ctr" defTabSz="78273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emf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lser.readthedocs.io/" TargetMode="External"/><Relationship Id="rId2" Type="http://schemas.openxmlformats.org/officeDocument/2006/relationships/hyperlink" Target="https://github.com/pasqal-io/Pulser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IRST EXPERIMENTAL RESULTS"/>
          <p:cNvSpPr txBox="1"/>
          <p:nvPr/>
        </p:nvSpPr>
        <p:spPr>
          <a:xfrm>
            <a:off x="1352420" y="4595536"/>
            <a:ext cx="9785272" cy="16733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QUANTUM PROCESSING UNITS WITH NEUTRAL-ATOMS:</a:t>
            </a:r>
          </a:p>
          <a:p>
            <a:r>
              <a:rPr lang="en-FR" sz="3200" dirty="0">
                <a:solidFill>
                  <a:schemeClr val="bg1"/>
                </a:solidFill>
              </a:rPr>
              <a:t>APPLICATIONS AND EMULATION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:a16="http://schemas.microsoft.com/office/drawing/2014/main" id="{B591F4F4-408E-9D45-911D-411908DC0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977" y="762968"/>
            <a:ext cx="4136308" cy="23114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AB516C-8C10-E949-9B29-7FA4F93BB5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1</a:t>
            </a:fld>
            <a:endParaRPr lang="en-FR"/>
          </a:p>
        </p:txBody>
      </p:sp>
      <p:pic>
        <p:nvPicPr>
          <p:cNvPr id="6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0CC1FC34-4E97-B04B-2903-7A4ACBF205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684" y="2725270"/>
            <a:ext cx="5339579" cy="70283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CA9DFC-373B-63CA-78E7-A67C31D85DD9}"/>
              </a:ext>
            </a:extLst>
          </p:cNvPr>
          <p:cNvSpPr/>
          <p:nvPr/>
        </p:nvSpPr>
        <p:spPr>
          <a:xfrm>
            <a:off x="1352420" y="7790033"/>
            <a:ext cx="866775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FR" sz="3200" b="0" dirty="0">
                <a:solidFill>
                  <a:srgbClr val="8EAE89"/>
                </a:solidFill>
                <a:latin typeface="Avenir Next Medium" panose="020B0503020202020204" pitchFamily="34" charset="0"/>
              </a:rPr>
              <a:t>Emulation Team</a:t>
            </a:r>
          </a:p>
          <a:p>
            <a:pPr algn="l"/>
            <a:r>
              <a:rPr lang="en-FR" sz="3200" b="0" dirty="0">
                <a:solidFill>
                  <a:srgbClr val="8EAE89"/>
                </a:solidFill>
                <a:latin typeface="Avenir Next Ultra Light" panose="020B0203020202020204" pitchFamily="34" charset="77"/>
              </a:rPr>
              <a:t>Engineering Department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10</a:t>
            </a:fld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6E31F-63B2-0047-A203-C3AF0121BD87}"/>
              </a:ext>
            </a:extLst>
          </p:cNvPr>
          <p:cNvSpPr/>
          <p:nvPr/>
        </p:nvSpPr>
        <p:spPr>
          <a:xfrm>
            <a:off x="1586824" y="1711930"/>
            <a:ext cx="1434290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In the analog mode. The system evolves under an effective Ising-like Hamiltonian with for example a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single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control in the Rabi Frequency of the Laser: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9D373-1C47-D82A-15BE-5A26F3BD3C6E}"/>
              </a:ext>
            </a:extLst>
          </p:cNvPr>
          <p:cNvSpPr txBox="1"/>
          <p:nvPr/>
        </p:nvSpPr>
        <p:spPr>
          <a:xfrm>
            <a:off x="1668770" y="7470125"/>
            <a:ext cx="14342901" cy="177826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FR" sz="2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Condensed Ultra Lig" panose="020B0206020202020204" pitchFamily="34" charset="77"/>
                <a:sym typeface="Helvetica Neue"/>
              </a:rPr>
              <a:t>Notice the </a:t>
            </a:r>
            <a:r>
              <a:rPr kumimoji="0" lang="en-FR" sz="2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Condensed" panose="020B0506020202020204" pitchFamily="34" charset="0"/>
                <a:sym typeface="Helvetica Neue"/>
              </a:rPr>
              <a:t>Graph</a:t>
            </a:r>
            <a:r>
              <a:rPr kumimoji="0" lang="en-FR" sz="2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Condensed Ultra Lig" panose="020B0206020202020204" pitchFamily="34" charset="77"/>
                <a:sym typeface="Helvetica Neue"/>
              </a:rPr>
              <a:t> defined by the (rydberg-blocked) atoms in the register is highly customizable, therefore allowing for a </a:t>
            </a:r>
            <a:r>
              <a:rPr kumimoji="0" lang="en-FR" sz="2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Condensed" panose="020B0506020202020204" pitchFamily="34" charset="0"/>
                <a:sym typeface="Helvetica Neue"/>
              </a:rPr>
              <a:t>custom connectivity</a:t>
            </a:r>
            <a:r>
              <a:rPr kumimoji="0" lang="en-FR" sz="2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Condensed Ultra Lig" panose="020B0206020202020204" pitchFamily="34" charset="77"/>
                <a:sym typeface="Helvetica Neue"/>
              </a:rPr>
              <a:t>!</a:t>
            </a:r>
          </a:p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This type of platform serves as a basis for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Quantum Simulation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, using the Ising Hamiltonian as a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Resource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.</a:t>
            </a:r>
            <a:endParaRPr kumimoji="0" lang="en-FR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venir Next Condensed Ultra Lig" panose="020B0206020202020204" pitchFamily="34" charset="77"/>
              <a:sym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B45A63-C9A1-B436-629B-9AB77477BC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3422257" y="2818643"/>
            <a:ext cx="5739676" cy="1110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C70BB5-A285-7F9F-8187-AE77D51BF6E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361369" y="4193715"/>
            <a:ext cx="6804608" cy="11359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363684-9434-F5AD-75F8-38C7178BD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665" y="5447489"/>
            <a:ext cx="7226300" cy="1282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EE0716-FEF2-1F0C-3951-6842FB79365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5000"/>
          </a:blip>
          <a:stretch>
            <a:fillRect/>
          </a:stretch>
        </p:blipFill>
        <p:spPr>
          <a:xfrm>
            <a:off x="620940" y="6389086"/>
            <a:ext cx="3854648" cy="4167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E70BEC-5462-206D-4C06-871743004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88802" y="2651423"/>
            <a:ext cx="4756073" cy="44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4232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11</a:t>
            </a:fld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6E31F-63B2-0047-A203-C3AF0121BD87}"/>
              </a:ext>
            </a:extLst>
          </p:cNvPr>
          <p:cNvSpPr/>
          <p:nvPr/>
        </p:nvSpPr>
        <p:spPr>
          <a:xfrm>
            <a:off x="1711740" y="1193842"/>
            <a:ext cx="661066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SLM (Spatial Light Modulator) modulates the intensity/phase of the beam.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The interplay of the optical tweezer system and the SLM allows for the loading (up to several hundred!) atoms.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grpSp>
        <p:nvGrpSpPr>
          <p:cNvPr id="8" name="Groupe 30">
            <a:extLst>
              <a:ext uri="{FF2B5EF4-FFF2-40B4-BE49-F238E27FC236}">
                <a16:creationId xmlns:a16="http://schemas.microsoft.com/office/drawing/2014/main" id="{84197E1B-2424-20D3-4310-39D14E232E51}"/>
              </a:ext>
            </a:extLst>
          </p:cNvPr>
          <p:cNvGrpSpPr/>
          <p:nvPr/>
        </p:nvGrpSpPr>
        <p:grpSpPr>
          <a:xfrm>
            <a:off x="8640000" y="2160000"/>
            <a:ext cx="7560000" cy="5760000"/>
            <a:chOff x="5895975" y="1410974"/>
            <a:chExt cx="6043200" cy="4532400"/>
          </a:xfrm>
        </p:grpSpPr>
        <p:pic>
          <p:nvPicPr>
            <p:cNvPr id="9" name="Image 31" descr="Une image contenant extérieur, volant, air, différent&#10;&#10;Description générée automatiquement">
              <a:extLst>
                <a:ext uri="{FF2B5EF4-FFF2-40B4-BE49-F238E27FC236}">
                  <a16:creationId xmlns:a16="http://schemas.microsoft.com/office/drawing/2014/main" id="{E31CFC48-F78D-4292-B2F0-0AB27DCF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5975" y="1410974"/>
              <a:ext cx="6043200" cy="4532400"/>
            </a:xfrm>
            <a:prstGeom prst="rect">
              <a:avLst/>
            </a:prstGeom>
          </p:spPr>
        </p:pic>
        <p:grpSp>
          <p:nvGrpSpPr>
            <p:cNvPr id="11" name="Groupe 33">
              <a:extLst>
                <a:ext uri="{FF2B5EF4-FFF2-40B4-BE49-F238E27FC236}">
                  <a16:creationId xmlns:a16="http://schemas.microsoft.com/office/drawing/2014/main" id="{34AD9716-DC9B-A73D-3871-28DD4E44BF6E}"/>
                </a:ext>
              </a:extLst>
            </p:cNvPr>
            <p:cNvGrpSpPr/>
            <p:nvPr/>
          </p:nvGrpSpPr>
          <p:grpSpPr>
            <a:xfrm>
              <a:off x="8354324" y="3883681"/>
              <a:ext cx="2007560" cy="1672255"/>
              <a:chOff x="3810000" y="4064000"/>
              <a:chExt cx="2007560" cy="1672255"/>
            </a:xfrm>
          </p:grpSpPr>
          <p:pic>
            <p:nvPicPr>
              <p:cNvPr id="25" name="Image 64" descr="Une image contenant objet, lumière&#10;&#10;Description générée automatiquement">
                <a:extLst>
                  <a:ext uri="{FF2B5EF4-FFF2-40B4-BE49-F238E27FC236}">
                    <a16:creationId xmlns:a16="http://schemas.microsoft.com/office/drawing/2014/main" id="{F6CC6AE4-E43E-BD07-5405-FE7AB2E8ED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7414" t="15544" r="14708" b="7162"/>
              <a:stretch/>
            </p:blipFill>
            <p:spPr>
              <a:xfrm>
                <a:off x="4499920" y="4416484"/>
                <a:ext cx="1317640" cy="1319771"/>
              </a:xfrm>
              <a:prstGeom prst="ellipse">
                <a:avLst/>
              </a:prstGeom>
            </p:spPr>
          </p:pic>
          <p:cxnSp>
            <p:nvCxnSpPr>
              <p:cNvPr id="26" name="Connecteur droit 65">
                <a:extLst>
                  <a:ext uri="{FF2B5EF4-FFF2-40B4-BE49-F238E27FC236}">
                    <a16:creationId xmlns:a16="http://schemas.microsoft.com/office/drawing/2014/main" id="{A8BEF432-B0CF-56CF-BB8B-1F2FEBFB4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000" y="4064000"/>
                <a:ext cx="800100" cy="136525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66">
                <a:extLst>
                  <a:ext uri="{FF2B5EF4-FFF2-40B4-BE49-F238E27FC236}">
                    <a16:creationId xmlns:a16="http://schemas.microsoft.com/office/drawing/2014/main" id="{1ABEFDB5-D837-DB85-E9C4-580C10B37B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000" y="4064000"/>
                <a:ext cx="1568450" cy="40005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e 34">
              <a:extLst>
                <a:ext uri="{FF2B5EF4-FFF2-40B4-BE49-F238E27FC236}">
                  <a16:creationId xmlns:a16="http://schemas.microsoft.com/office/drawing/2014/main" id="{DFB39057-692E-6071-3819-9E8E07F67674}"/>
                </a:ext>
              </a:extLst>
            </p:cNvPr>
            <p:cNvGrpSpPr/>
            <p:nvPr/>
          </p:nvGrpSpPr>
          <p:grpSpPr>
            <a:xfrm>
              <a:off x="8977572" y="3011245"/>
              <a:ext cx="1917253" cy="646733"/>
              <a:chOff x="4433245" y="3191564"/>
              <a:chExt cx="1917253" cy="646733"/>
            </a:xfrm>
          </p:grpSpPr>
          <p:cxnSp>
            <p:nvCxnSpPr>
              <p:cNvPr id="22" name="Connecteur droit avec flèche 61">
                <a:extLst>
                  <a:ext uri="{FF2B5EF4-FFF2-40B4-BE49-F238E27FC236}">
                    <a16:creationId xmlns:a16="http://schemas.microsoft.com/office/drawing/2014/main" id="{8C9CCE28-8611-4D17-E24A-3FF1AA35F3FA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6172202" y="3376392"/>
                <a:ext cx="122767" cy="72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avec flèche 62">
                <a:extLst>
                  <a:ext uri="{FF2B5EF4-FFF2-40B4-BE49-F238E27FC236}">
                    <a16:creationId xmlns:a16="http://schemas.microsoft.com/office/drawing/2014/main" id="{070D8339-ACA2-079B-FA17-EA90BC627F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17148" y="3191564"/>
                <a:ext cx="133350" cy="463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63">
                <a:extLst>
                  <a:ext uri="{FF2B5EF4-FFF2-40B4-BE49-F238E27FC236}">
                    <a16:creationId xmlns:a16="http://schemas.microsoft.com/office/drawing/2014/main" id="{B334CB85-A6E2-057A-932D-4F43C7CA5E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3245" y="3791956"/>
                <a:ext cx="133350" cy="463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e 38">
              <a:extLst>
                <a:ext uri="{FF2B5EF4-FFF2-40B4-BE49-F238E27FC236}">
                  <a16:creationId xmlns:a16="http://schemas.microsoft.com/office/drawing/2014/main" id="{E8FEDFD5-0FF8-24E7-7AD8-7AE44F0873D4}"/>
                </a:ext>
              </a:extLst>
            </p:cNvPr>
            <p:cNvGrpSpPr/>
            <p:nvPr/>
          </p:nvGrpSpPr>
          <p:grpSpPr>
            <a:xfrm>
              <a:off x="8977572" y="3016470"/>
              <a:ext cx="1917253" cy="646733"/>
              <a:chOff x="4433245" y="3191564"/>
              <a:chExt cx="1917253" cy="646733"/>
            </a:xfrm>
          </p:grpSpPr>
          <p:cxnSp>
            <p:nvCxnSpPr>
              <p:cNvPr id="19" name="Connecteur droit avec flèche 47">
                <a:extLst>
                  <a:ext uri="{FF2B5EF4-FFF2-40B4-BE49-F238E27FC236}">
                    <a16:creationId xmlns:a16="http://schemas.microsoft.com/office/drawing/2014/main" id="{C0ED47B0-3DBB-0BDB-CDD9-B2AB5159B2AE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6172202" y="3376392"/>
                <a:ext cx="122767" cy="72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avec flèche 48">
                <a:extLst>
                  <a:ext uri="{FF2B5EF4-FFF2-40B4-BE49-F238E27FC236}">
                    <a16:creationId xmlns:a16="http://schemas.microsoft.com/office/drawing/2014/main" id="{5304DC55-5A88-C5CB-B16A-FB24076946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17148" y="3191564"/>
                <a:ext cx="133350" cy="463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49">
                <a:extLst>
                  <a:ext uri="{FF2B5EF4-FFF2-40B4-BE49-F238E27FC236}">
                    <a16:creationId xmlns:a16="http://schemas.microsoft.com/office/drawing/2014/main" id="{97704525-0FD3-43EE-99E3-C7C7247EE2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3245" y="3791956"/>
                <a:ext cx="133350" cy="463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e 40">
              <a:extLst>
                <a:ext uri="{FF2B5EF4-FFF2-40B4-BE49-F238E27FC236}">
                  <a16:creationId xmlns:a16="http://schemas.microsoft.com/office/drawing/2014/main" id="{A0F8F141-AFB4-5B92-54B9-ED8DDE23D799}"/>
                </a:ext>
              </a:extLst>
            </p:cNvPr>
            <p:cNvGrpSpPr/>
            <p:nvPr/>
          </p:nvGrpSpPr>
          <p:grpSpPr>
            <a:xfrm>
              <a:off x="8980432" y="3011471"/>
              <a:ext cx="1917253" cy="646733"/>
              <a:chOff x="4433245" y="3191564"/>
              <a:chExt cx="1917253" cy="646733"/>
            </a:xfrm>
          </p:grpSpPr>
          <p:cxnSp>
            <p:nvCxnSpPr>
              <p:cNvPr id="16" name="Connecteur droit avec flèche 42">
                <a:extLst>
                  <a:ext uri="{FF2B5EF4-FFF2-40B4-BE49-F238E27FC236}">
                    <a16:creationId xmlns:a16="http://schemas.microsoft.com/office/drawing/2014/main" id="{DFC4686F-4C1D-AE24-751C-C12C9A0E9984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6172202" y="3376392"/>
                <a:ext cx="122767" cy="72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43">
                <a:extLst>
                  <a:ext uri="{FF2B5EF4-FFF2-40B4-BE49-F238E27FC236}">
                    <a16:creationId xmlns:a16="http://schemas.microsoft.com/office/drawing/2014/main" id="{51C63F54-64B6-D7EC-70C9-C294DC666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17148" y="3191564"/>
                <a:ext cx="133350" cy="463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cteur droit avec flèche 44">
                <a:extLst>
                  <a:ext uri="{FF2B5EF4-FFF2-40B4-BE49-F238E27FC236}">
                    <a16:creationId xmlns:a16="http://schemas.microsoft.com/office/drawing/2014/main" id="{A2DFFAA7-3CD9-F72E-1452-925408C4EE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3245" y="3791956"/>
                <a:ext cx="133350" cy="463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DF7B4C6-5DF6-A506-55E5-B598DDC63E9C}"/>
              </a:ext>
            </a:extLst>
          </p:cNvPr>
          <p:cNvSpPr/>
          <p:nvPr/>
        </p:nvSpPr>
        <p:spPr>
          <a:xfrm>
            <a:off x="10677191" y="4146672"/>
            <a:ext cx="1899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0" dirty="0">
                <a:solidFill>
                  <a:schemeClr val="accent3">
                    <a:lumMod val="50000"/>
                  </a:schemeClr>
                </a:solidFill>
                <a:latin typeface="Avenir Next Condensed" panose="020B0506020202020204" pitchFamily="34" charset="0"/>
              </a:rPr>
              <a:t>Vacuum System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2D5CDE-BBD8-FD03-4AB0-2257F418B5F2}"/>
              </a:ext>
            </a:extLst>
          </p:cNvPr>
          <p:cNvSpPr/>
          <p:nvPr/>
        </p:nvSpPr>
        <p:spPr>
          <a:xfrm>
            <a:off x="15031761" y="2932780"/>
            <a:ext cx="647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0" dirty="0">
                <a:solidFill>
                  <a:schemeClr val="accent3">
                    <a:lumMod val="50000"/>
                  </a:schemeClr>
                </a:solidFill>
                <a:latin typeface="Avenir Next Condensed" panose="020B0506020202020204" pitchFamily="34" charset="0"/>
              </a:rPr>
              <a:t>SLM</a:t>
            </a:r>
            <a:endParaRPr lang="en-FR" b="0" dirty="0">
              <a:solidFill>
                <a:schemeClr val="accent3">
                  <a:lumMod val="50000"/>
                </a:schemeClr>
              </a:solidFill>
              <a:latin typeface="Avenir Next Condensed" panose="020B0506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E63B4D-11F3-5973-B0AC-FB3E3C04E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879" y="4992799"/>
            <a:ext cx="5696033" cy="40924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3EB203-7AC5-0154-2C6F-17458AE1BC9A}"/>
              </a:ext>
            </a:extLst>
          </p:cNvPr>
          <p:cNvSpPr/>
          <p:nvPr/>
        </p:nvSpPr>
        <p:spPr>
          <a:xfrm>
            <a:off x="12137069" y="7978273"/>
            <a:ext cx="4179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Henriet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L.,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Beguin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L.,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Signoles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A.,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Lahaye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T.,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Browaeys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A., Reymond, G. O., &amp;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Jurczak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C. (2020). Quantum computing with neutral atoms.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Quantum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327.</a:t>
            </a:r>
            <a:endParaRPr lang="en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3361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12</a:t>
            </a:fld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6E31F-63B2-0047-A203-C3AF0121BD87}"/>
              </a:ext>
            </a:extLst>
          </p:cNvPr>
          <p:cNvSpPr/>
          <p:nvPr/>
        </p:nvSpPr>
        <p:spPr>
          <a:xfrm>
            <a:off x="1753849" y="3168640"/>
            <a:ext cx="661066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 CCD camera captures photons emitted from trapped atoms (via fluorescence)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The observed pixels define “zeros”  of a projective measurement of the state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grpSp>
        <p:nvGrpSpPr>
          <p:cNvPr id="28" name="Groupe 1">
            <a:extLst>
              <a:ext uri="{FF2B5EF4-FFF2-40B4-BE49-F238E27FC236}">
                <a16:creationId xmlns:a16="http://schemas.microsoft.com/office/drawing/2014/main" id="{0281E58C-A0E8-F07B-B8A1-B9ABA70FBE99}"/>
              </a:ext>
            </a:extLst>
          </p:cNvPr>
          <p:cNvGrpSpPr/>
          <p:nvPr/>
        </p:nvGrpSpPr>
        <p:grpSpPr>
          <a:xfrm>
            <a:off x="8640000" y="2160000"/>
            <a:ext cx="7560000" cy="5760000"/>
            <a:chOff x="6116228" y="1202153"/>
            <a:chExt cx="6043162" cy="4532371"/>
          </a:xfrm>
        </p:grpSpPr>
        <p:pic>
          <p:nvPicPr>
            <p:cNvPr id="29" name="Image 72" descr="Une image contenant volant, air&#10;&#10;Description générée automatiquement">
              <a:extLst>
                <a:ext uri="{FF2B5EF4-FFF2-40B4-BE49-F238E27FC236}">
                  <a16:creationId xmlns:a16="http://schemas.microsoft.com/office/drawing/2014/main" id="{C0211CBB-9A13-7C02-B514-EDAB8F21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6228" y="1202153"/>
              <a:ext cx="6043162" cy="4532371"/>
            </a:xfrm>
            <a:prstGeom prst="rect">
              <a:avLst/>
            </a:prstGeom>
          </p:spPr>
        </p:pic>
        <p:grpSp>
          <p:nvGrpSpPr>
            <p:cNvPr id="30" name="Groupe 77">
              <a:extLst>
                <a:ext uri="{FF2B5EF4-FFF2-40B4-BE49-F238E27FC236}">
                  <a16:creationId xmlns:a16="http://schemas.microsoft.com/office/drawing/2014/main" id="{8E3B445D-03C0-1992-ADE0-44CB89071055}"/>
                </a:ext>
              </a:extLst>
            </p:cNvPr>
            <p:cNvGrpSpPr/>
            <p:nvPr/>
          </p:nvGrpSpPr>
          <p:grpSpPr>
            <a:xfrm>
              <a:off x="8579205" y="3668408"/>
              <a:ext cx="1373039" cy="1620557"/>
              <a:chOff x="4034881" y="3843505"/>
              <a:chExt cx="1373039" cy="1620557"/>
            </a:xfrm>
          </p:grpSpPr>
          <p:cxnSp>
            <p:nvCxnSpPr>
              <p:cNvPr id="45" name="Connecteur droit 78">
                <a:extLst>
                  <a:ext uri="{FF2B5EF4-FFF2-40B4-BE49-F238E27FC236}">
                    <a16:creationId xmlns:a16="http://schemas.microsoft.com/office/drawing/2014/main" id="{FFE596D3-9E2E-850E-4DE8-521F064196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4881" y="3843505"/>
                <a:ext cx="604690" cy="1620557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79">
                <a:extLst>
                  <a:ext uri="{FF2B5EF4-FFF2-40B4-BE49-F238E27FC236}">
                    <a16:creationId xmlns:a16="http://schemas.microsoft.com/office/drawing/2014/main" id="{8C3DABD1-F2AC-6313-B035-48016CE30D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4881" y="3843505"/>
                <a:ext cx="1373039" cy="655357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Image 80">
              <a:extLst>
                <a:ext uri="{FF2B5EF4-FFF2-40B4-BE49-F238E27FC236}">
                  <a16:creationId xmlns:a16="http://schemas.microsoft.com/office/drawing/2014/main" id="{EF5F2AAC-B5BE-758D-C62A-E174083BFE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43" t="14227" r="14296" b="7159"/>
            <a:stretch/>
          </p:blipFill>
          <p:spPr>
            <a:xfrm>
              <a:off x="9073716" y="4285017"/>
              <a:ext cx="1317640" cy="1317640"/>
            </a:xfrm>
            <a:prstGeom prst="ellipse">
              <a:avLst/>
            </a:prstGeom>
            <a:ln w="12700">
              <a:solidFill>
                <a:srgbClr val="000000"/>
              </a:solidFill>
            </a:ln>
          </p:spPr>
        </p:pic>
        <p:cxnSp>
          <p:nvCxnSpPr>
            <p:cNvPr id="43" name="Connecteur droit avec flèche 83">
              <a:extLst>
                <a:ext uri="{FF2B5EF4-FFF2-40B4-BE49-F238E27FC236}">
                  <a16:creationId xmlns:a16="http://schemas.microsoft.com/office/drawing/2014/main" id="{7F545350-5C48-1EAC-439E-F483A42C8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35492" y="3382538"/>
              <a:ext cx="133350" cy="463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85">
              <a:extLst>
                <a:ext uri="{FF2B5EF4-FFF2-40B4-BE49-F238E27FC236}">
                  <a16:creationId xmlns:a16="http://schemas.microsoft.com/office/drawing/2014/main" id="{D0181015-7082-E90E-AC03-BD262A300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70932" y="2916494"/>
              <a:ext cx="78428" cy="129753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86">
              <a:extLst>
                <a:ext uri="{FF2B5EF4-FFF2-40B4-BE49-F238E27FC236}">
                  <a16:creationId xmlns:a16="http://schemas.microsoft.com/office/drawing/2014/main" id="{6FD7B59E-0E0B-745C-7659-38E09DA05144}"/>
                </a:ext>
              </a:extLst>
            </p:cNvPr>
            <p:cNvCxnSpPr>
              <a:cxnSpLocks/>
            </p:cNvCxnSpPr>
            <p:nvPr/>
          </p:nvCxnSpPr>
          <p:spPr>
            <a:xfrm>
              <a:off x="7791868" y="1690025"/>
              <a:ext cx="562456" cy="406125"/>
            </a:xfrm>
            <a:prstGeom prst="line">
              <a:avLst/>
            </a:prstGeom>
            <a:ln w="63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87">
              <a:extLst>
                <a:ext uri="{FF2B5EF4-FFF2-40B4-BE49-F238E27FC236}">
                  <a16:creationId xmlns:a16="http://schemas.microsoft.com/office/drawing/2014/main" id="{3490EC1C-BB11-3F1E-560D-CE435FFBCE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1868" y="2407287"/>
              <a:ext cx="562456" cy="160312"/>
            </a:xfrm>
            <a:prstGeom prst="line">
              <a:avLst/>
            </a:prstGeom>
            <a:ln w="63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Image 89">
              <a:extLst>
                <a:ext uri="{FF2B5EF4-FFF2-40B4-BE49-F238E27FC236}">
                  <a16:creationId xmlns:a16="http://schemas.microsoft.com/office/drawing/2014/main" id="{3960EA4D-3F4D-3B39-FD26-682DE0DA2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30906" y="1701874"/>
              <a:ext cx="860965" cy="860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7" name="Groupe 56">
              <a:extLst>
                <a:ext uri="{FF2B5EF4-FFF2-40B4-BE49-F238E27FC236}">
                  <a16:creationId xmlns:a16="http://schemas.microsoft.com/office/drawing/2014/main" id="{2C0CB891-824A-EFF9-2AD7-A20C71C87115}"/>
                </a:ext>
              </a:extLst>
            </p:cNvPr>
            <p:cNvGrpSpPr/>
            <p:nvPr/>
          </p:nvGrpSpPr>
          <p:grpSpPr>
            <a:xfrm>
              <a:off x="10854098" y="2859995"/>
              <a:ext cx="270168" cy="181090"/>
              <a:chOff x="6306911" y="3040088"/>
              <a:chExt cx="270168" cy="181090"/>
            </a:xfrm>
          </p:grpSpPr>
          <p:cxnSp>
            <p:nvCxnSpPr>
              <p:cNvPr id="39" name="Connecteur droit avec flèche 57">
                <a:extLst>
                  <a:ext uri="{FF2B5EF4-FFF2-40B4-BE49-F238E27FC236}">
                    <a16:creationId xmlns:a16="http://schemas.microsoft.com/office/drawing/2014/main" id="{F4390D55-CC45-10D3-7938-D98189F19009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6454312" y="3149178"/>
                <a:ext cx="122767" cy="72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avec flèche 58">
                <a:extLst>
                  <a:ext uri="{FF2B5EF4-FFF2-40B4-BE49-F238E27FC236}">
                    <a16:creationId xmlns:a16="http://schemas.microsoft.com/office/drawing/2014/main" id="{98836807-7DE8-49BF-AE0B-218E446284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06911" y="3040088"/>
                <a:ext cx="133350" cy="463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Connecteur droit avec flèche 60">
              <a:extLst>
                <a:ext uri="{FF2B5EF4-FFF2-40B4-BE49-F238E27FC236}">
                  <a16:creationId xmlns:a16="http://schemas.microsoft.com/office/drawing/2014/main" id="{8DECBA73-200E-3C11-2F81-0D4BECEEA1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30150" y="2532805"/>
              <a:ext cx="78428" cy="129753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EE42A11-2F79-564C-93AC-44C45D7510BD}"/>
              </a:ext>
            </a:extLst>
          </p:cNvPr>
          <p:cNvSpPr/>
          <p:nvPr/>
        </p:nvSpPr>
        <p:spPr>
          <a:xfrm>
            <a:off x="10191423" y="4205162"/>
            <a:ext cx="1899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0" dirty="0">
                <a:solidFill>
                  <a:schemeClr val="accent3">
                    <a:lumMod val="50000"/>
                  </a:schemeClr>
                </a:solidFill>
                <a:latin typeface="Avenir Next Condensed" panose="020B0506020202020204" pitchFamily="34" charset="0"/>
              </a:rPr>
              <a:t>Vacuum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1D9BCA-74C1-7E48-3964-75A0F810318C}"/>
              </a:ext>
            </a:extLst>
          </p:cNvPr>
          <p:cNvSpPr/>
          <p:nvPr/>
        </p:nvSpPr>
        <p:spPr>
          <a:xfrm>
            <a:off x="11424633" y="2381363"/>
            <a:ext cx="15359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0" dirty="0">
                <a:solidFill>
                  <a:schemeClr val="accent3">
                    <a:lumMod val="50000"/>
                  </a:schemeClr>
                </a:solidFill>
                <a:latin typeface="Avenir Next Condensed" panose="020B0506020202020204" pitchFamily="34" charset="0"/>
              </a:rPr>
              <a:t>CCD Camera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44D8D6-C777-4533-3C3C-F224F5A83A10}"/>
              </a:ext>
            </a:extLst>
          </p:cNvPr>
          <p:cNvSpPr/>
          <p:nvPr/>
        </p:nvSpPr>
        <p:spPr>
          <a:xfrm>
            <a:off x="15292781" y="2896033"/>
            <a:ext cx="647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0" dirty="0">
                <a:solidFill>
                  <a:schemeClr val="accent3">
                    <a:lumMod val="50000"/>
                  </a:schemeClr>
                </a:solidFill>
                <a:latin typeface="Avenir Next Condensed" panose="020B0506020202020204" pitchFamily="34" charset="0"/>
              </a:rPr>
              <a:t>SLM</a:t>
            </a:r>
            <a:endParaRPr lang="en-FR" b="0" dirty="0">
              <a:solidFill>
                <a:schemeClr val="accent3">
                  <a:lumMod val="50000"/>
                </a:schemeClr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CE9128-FF22-8E21-14D4-3607614DA99E}"/>
              </a:ext>
            </a:extLst>
          </p:cNvPr>
          <p:cNvSpPr/>
          <p:nvPr/>
        </p:nvSpPr>
        <p:spPr>
          <a:xfrm>
            <a:off x="12137069" y="7978273"/>
            <a:ext cx="4179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Henriet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L.,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Beguin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L.,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Signoles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A.,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Lahaye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T.,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Browaeys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A., Reymond, G. O., &amp;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Jurczak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C. (2020). Quantum computing with neutral atoms.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Quantum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327.</a:t>
            </a:r>
            <a:endParaRPr lang="en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7782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13</a:t>
            </a:fld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6E31F-63B2-0047-A203-C3AF0121BD87}"/>
              </a:ext>
            </a:extLst>
          </p:cNvPr>
          <p:cNvSpPr/>
          <p:nvPr/>
        </p:nvSpPr>
        <p:spPr>
          <a:xfrm>
            <a:off x="1753849" y="3168640"/>
            <a:ext cx="661066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An AOD (acousto-optic deflector) modifies the laser beam to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move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individual atoms  and obtain the desired array.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Several rearrangement steps are produced, with fluorescence captures between the operations to ensure the atom array is correct.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61670B-29AF-1120-7BBD-5FC0E87B5012}"/>
              </a:ext>
            </a:extLst>
          </p:cNvPr>
          <p:cNvGrpSpPr/>
          <p:nvPr/>
        </p:nvGrpSpPr>
        <p:grpSpPr>
          <a:xfrm>
            <a:off x="8640000" y="2160000"/>
            <a:ext cx="7560000" cy="5760000"/>
            <a:chOff x="5895975" y="1411200"/>
            <a:chExt cx="6043200" cy="4532400"/>
          </a:xfrm>
        </p:grpSpPr>
        <p:pic>
          <p:nvPicPr>
            <p:cNvPr id="29" name="Image 38" descr="Une image contenant différent, table, volant, air&#10;&#10;Description générée automatiquement">
              <a:extLst>
                <a:ext uri="{FF2B5EF4-FFF2-40B4-BE49-F238E27FC236}">
                  <a16:creationId xmlns:a16="http://schemas.microsoft.com/office/drawing/2014/main" id="{0060C5D9-A836-0946-37D3-E8F2E85CD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5975" y="1411200"/>
              <a:ext cx="6043200" cy="4532400"/>
            </a:xfrm>
            <a:prstGeom prst="rect">
              <a:avLst/>
            </a:prstGeom>
          </p:spPr>
        </p:pic>
        <p:pic>
          <p:nvPicPr>
            <p:cNvPr id="30" name="Image 39">
              <a:extLst>
                <a:ext uri="{FF2B5EF4-FFF2-40B4-BE49-F238E27FC236}">
                  <a16:creationId xmlns:a16="http://schemas.microsoft.com/office/drawing/2014/main" id="{2605CEAF-5F38-5966-0AA1-0BB048826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0071" y="1696874"/>
              <a:ext cx="860965" cy="860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1" name="Groupe 43">
              <a:extLst>
                <a:ext uri="{FF2B5EF4-FFF2-40B4-BE49-F238E27FC236}">
                  <a16:creationId xmlns:a16="http://schemas.microsoft.com/office/drawing/2014/main" id="{D1A11D75-F0C2-70D0-0A62-2B37BF578B80}"/>
                </a:ext>
              </a:extLst>
            </p:cNvPr>
            <p:cNvGrpSpPr/>
            <p:nvPr/>
          </p:nvGrpSpPr>
          <p:grpSpPr>
            <a:xfrm>
              <a:off x="8357184" y="3883904"/>
              <a:ext cx="1568450" cy="1365250"/>
              <a:chOff x="3810000" y="4064000"/>
              <a:chExt cx="1568450" cy="1365250"/>
            </a:xfrm>
          </p:grpSpPr>
          <p:cxnSp>
            <p:nvCxnSpPr>
              <p:cNvPr id="42" name="Connecteur droit 53">
                <a:extLst>
                  <a:ext uri="{FF2B5EF4-FFF2-40B4-BE49-F238E27FC236}">
                    <a16:creationId xmlns:a16="http://schemas.microsoft.com/office/drawing/2014/main" id="{556FF596-CB7B-0948-81FF-25591E0C9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000" y="4064000"/>
                <a:ext cx="800100" cy="136525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54">
                <a:extLst>
                  <a:ext uri="{FF2B5EF4-FFF2-40B4-BE49-F238E27FC236}">
                    <a16:creationId xmlns:a16="http://schemas.microsoft.com/office/drawing/2014/main" id="{67E0E781-A34E-0306-BE1A-E0C47872D4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000" y="4064000"/>
                <a:ext cx="1568450" cy="400050"/>
              </a:xfrm>
              <a:prstGeom prst="line">
                <a:avLst/>
              </a:prstGeom>
              <a:ln w="127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2" name="Image 55">
              <a:extLst>
                <a:ext uri="{FF2B5EF4-FFF2-40B4-BE49-F238E27FC236}">
                  <a16:creationId xmlns:a16="http://schemas.microsoft.com/office/drawing/2014/main" id="{63C62D70-0877-DF7E-DDD1-4E084F616F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743" t="14227" r="14296" b="7159"/>
            <a:stretch/>
          </p:blipFill>
          <p:spPr>
            <a:xfrm>
              <a:off x="9047104" y="4245203"/>
              <a:ext cx="1317640" cy="1317640"/>
            </a:xfrm>
            <a:prstGeom prst="ellipse">
              <a:avLst/>
            </a:prstGeom>
            <a:ln w="12700">
              <a:solidFill>
                <a:srgbClr val="000000"/>
              </a:solidFill>
            </a:ln>
          </p:spPr>
        </p:pic>
        <p:grpSp>
          <p:nvGrpSpPr>
            <p:cNvPr id="33" name="Groupe 56">
              <a:extLst>
                <a:ext uri="{FF2B5EF4-FFF2-40B4-BE49-F238E27FC236}">
                  <a16:creationId xmlns:a16="http://schemas.microsoft.com/office/drawing/2014/main" id="{5DD13200-3229-212D-BDE3-DA8D27693EF3}"/>
                </a:ext>
              </a:extLst>
            </p:cNvPr>
            <p:cNvGrpSpPr/>
            <p:nvPr/>
          </p:nvGrpSpPr>
          <p:grpSpPr>
            <a:xfrm>
              <a:off x="8980432" y="3011471"/>
              <a:ext cx="1917253" cy="646733"/>
              <a:chOff x="4433245" y="3191564"/>
              <a:chExt cx="1917253" cy="646733"/>
            </a:xfrm>
          </p:grpSpPr>
          <p:cxnSp>
            <p:nvCxnSpPr>
              <p:cNvPr id="39" name="Connecteur droit avec flèche 57">
                <a:extLst>
                  <a:ext uri="{FF2B5EF4-FFF2-40B4-BE49-F238E27FC236}">
                    <a16:creationId xmlns:a16="http://schemas.microsoft.com/office/drawing/2014/main" id="{47DE05FE-ED09-BF82-5C16-1BE174F68BC6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V="1">
                <a:off x="6172202" y="3376392"/>
                <a:ext cx="122767" cy="72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avec flèche 58">
                <a:extLst>
                  <a:ext uri="{FF2B5EF4-FFF2-40B4-BE49-F238E27FC236}">
                    <a16:creationId xmlns:a16="http://schemas.microsoft.com/office/drawing/2014/main" id="{94F5BF95-D3CD-5736-8C65-6AE0352A0A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17148" y="3191564"/>
                <a:ext cx="133350" cy="463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avec flèche 59">
                <a:extLst>
                  <a:ext uri="{FF2B5EF4-FFF2-40B4-BE49-F238E27FC236}">
                    <a16:creationId xmlns:a16="http://schemas.microsoft.com/office/drawing/2014/main" id="{AAF8D7F2-20DA-3FD3-CB99-099A580296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33245" y="3791956"/>
                <a:ext cx="133350" cy="4634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Connecteur droit avec flèche 60">
              <a:extLst>
                <a:ext uri="{FF2B5EF4-FFF2-40B4-BE49-F238E27FC236}">
                  <a16:creationId xmlns:a16="http://schemas.microsoft.com/office/drawing/2014/main" id="{1BFE072D-8462-4F70-B625-62AC5ED133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78856" y="3012479"/>
              <a:ext cx="78428" cy="129753"/>
            </a:xfrm>
            <a:prstGeom prst="straightConnector1">
              <a:avLst/>
            </a:prstGeom>
            <a:ln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62">
              <a:extLst>
                <a:ext uri="{FF2B5EF4-FFF2-40B4-BE49-F238E27FC236}">
                  <a16:creationId xmlns:a16="http://schemas.microsoft.com/office/drawing/2014/main" id="{26F3CA14-CAC1-8224-6B26-44CEB521C3A2}"/>
                </a:ext>
              </a:extLst>
            </p:cNvPr>
            <p:cNvCxnSpPr>
              <a:cxnSpLocks noChangeAspect="1"/>
            </p:cNvCxnSpPr>
            <p:nvPr/>
          </p:nvCxnSpPr>
          <p:spPr>
            <a:xfrm rot="10800000" flipH="1" flipV="1">
              <a:off x="10090239" y="2657377"/>
              <a:ext cx="78428" cy="129753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67">
              <a:extLst>
                <a:ext uri="{FF2B5EF4-FFF2-40B4-BE49-F238E27FC236}">
                  <a16:creationId xmlns:a16="http://schemas.microsoft.com/office/drawing/2014/main" id="{1E1A2D2A-1D28-B9E1-CBC0-7025B3449266}"/>
                </a:ext>
              </a:extLst>
            </p:cNvPr>
            <p:cNvCxnSpPr>
              <a:cxnSpLocks/>
            </p:cNvCxnSpPr>
            <p:nvPr/>
          </p:nvCxnSpPr>
          <p:spPr>
            <a:xfrm>
              <a:off x="7794728" y="1685026"/>
              <a:ext cx="562456" cy="406125"/>
            </a:xfrm>
            <a:prstGeom prst="line">
              <a:avLst/>
            </a:prstGeom>
            <a:ln w="63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68">
              <a:extLst>
                <a:ext uri="{FF2B5EF4-FFF2-40B4-BE49-F238E27FC236}">
                  <a16:creationId xmlns:a16="http://schemas.microsoft.com/office/drawing/2014/main" id="{5B8DFB47-310F-CF10-9070-35AF3CEA10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4728" y="2402288"/>
              <a:ext cx="562456" cy="160312"/>
            </a:xfrm>
            <a:prstGeom prst="line">
              <a:avLst/>
            </a:prstGeom>
            <a:ln w="63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Image 69">
              <a:extLst>
                <a:ext uri="{FF2B5EF4-FFF2-40B4-BE49-F238E27FC236}">
                  <a16:creationId xmlns:a16="http://schemas.microsoft.com/office/drawing/2014/main" id="{C19A37BF-A30B-BA7A-C983-7961477E2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4389" y="1696875"/>
              <a:ext cx="860965" cy="8609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0DE28F5-46BC-EB75-7A59-DFA9D4FB1E7A}"/>
              </a:ext>
            </a:extLst>
          </p:cNvPr>
          <p:cNvSpPr/>
          <p:nvPr/>
        </p:nvSpPr>
        <p:spPr>
          <a:xfrm>
            <a:off x="10368925" y="4168365"/>
            <a:ext cx="18998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0" dirty="0">
                <a:solidFill>
                  <a:schemeClr val="accent3">
                    <a:lumMod val="50000"/>
                  </a:schemeClr>
                </a:solidFill>
                <a:latin typeface="Avenir Next Condensed" panose="020B0506020202020204" pitchFamily="34" charset="0"/>
              </a:rPr>
              <a:t>Vacuum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EEB17A-0023-A9F4-C2FF-4D5EC062C3BE}"/>
              </a:ext>
            </a:extLst>
          </p:cNvPr>
          <p:cNvSpPr/>
          <p:nvPr/>
        </p:nvSpPr>
        <p:spPr>
          <a:xfrm>
            <a:off x="11486132" y="2420274"/>
            <a:ext cx="1016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0" dirty="0">
                <a:solidFill>
                  <a:schemeClr val="accent3">
                    <a:lumMod val="50000"/>
                  </a:schemeClr>
                </a:solidFill>
                <a:latin typeface="Avenir Next Condensed" panose="020B0506020202020204" pitchFamily="34" charset="0"/>
              </a:rPr>
              <a:t>Camera</a:t>
            </a:r>
            <a:endParaRPr lang="en-FR" b="0" dirty="0">
              <a:solidFill>
                <a:schemeClr val="accent3">
                  <a:lumMod val="50000"/>
                </a:schemeClr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6ABD5-341E-D243-2080-478A6868E415}"/>
              </a:ext>
            </a:extLst>
          </p:cNvPr>
          <p:cNvSpPr/>
          <p:nvPr/>
        </p:nvSpPr>
        <p:spPr>
          <a:xfrm>
            <a:off x="12992598" y="2220219"/>
            <a:ext cx="6687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0" dirty="0">
                <a:solidFill>
                  <a:schemeClr val="accent3">
                    <a:lumMod val="50000"/>
                  </a:schemeClr>
                </a:solidFill>
                <a:latin typeface="Avenir Next Condensed" panose="020B0506020202020204" pitchFamily="34" charset="0"/>
              </a:rPr>
              <a:t>AOD</a:t>
            </a:r>
            <a:endParaRPr lang="en-FR" b="0" dirty="0">
              <a:solidFill>
                <a:schemeClr val="accent3">
                  <a:lumMod val="50000"/>
                </a:schemeClr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C26C3F-BE94-0123-6C78-F46505382B1D}"/>
              </a:ext>
            </a:extLst>
          </p:cNvPr>
          <p:cNvSpPr/>
          <p:nvPr/>
        </p:nvSpPr>
        <p:spPr>
          <a:xfrm>
            <a:off x="14964323" y="2925117"/>
            <a:ext cx="647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0" dirty="0">
                <a:solidFill>
                  <a:schemeClr val="accent3">
                    <a:lumMod val="50000"/>
                  </a:schemeClr>
                </a:solidFill>
                <a:latin typeface="Avenir Next Condensed" panose="020B0506020202020204" pitchFamily="34" charset="0"/>
              </a:rPr>
              <a:t>SLM</a:t>
            </a:r>
            <a:endParaRPr lang="en-FR" b="0" dirty="0">
              <a:solidFill>
                <a:schemeClr val="accent3">
                  <a:lumMod val="50000"/>
                </a:schemeClr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5E2935-B9EB-6910-542E-2DE5FE621A3A}"/>
              </a:ext>
            </a:extLst>
          </p:cNvPr>
          <p:cNvSpPr/>
          <p:nvPr/>
        </p:nvSpPr>
        <p:spPr>
          <a:xfrm>
            <a:off x="13682252" y="4630030"/>
            <a:ext cx="1645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0" dirty="0">
                <a:solidFill>
                  <a:schemeClr val="accent3">
                    <a:lumMod val="50000"/>
                  </a:schemeClr>
                </a:solidFill>
                <a:latin typeface="Avenir Next Condensed" panose="020B0506020202020204" pitchFamily="34" charset="0"/>
              </a:rPr>
              <a:t>Beam Splitter</a:t>
            </a:r>
            <a:endParaRPr lang="en-FR" b="0" dirty="0">
              <a:solidFill>
                <a:schemeClr val="accent3">
                  <a:lumMod val="50000"/>
                </a:schemeClr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F71DC1-3191-28C4-086D-B3CFABDDC4B5}"/>
              </a:ext>
            </a:extLst>
          </p:cNvPr>
          <p:cNvSpPr/>
          <p:nvPr/>
        </p:nvSpPr>
        <p:spPr>
          <a:xfrm>
            <a:off x="12137069" y="7978273"/>
            <a:ext cx="4179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Henriet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L.,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Beguin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L.,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Signoles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A.,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Lahaye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T.,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Browaeys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A., Reymond, G. O., &amp;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Jurczak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C. (2020). Quantum computing with neutral atoms.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Quantum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327.</a:t>
            </a:r>
            <a:endParaRPr lang="en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542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14</a:t>
            </a:fld>
            <a:endParaRPr lang="en-FR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A119523-F998-CF67-F463-E20E20DA2B0C}"/>
              </a:ext>
            </a:extLst>
          </p:cNvPr>
          <p:cNvSpPr txBox="1">
            <a:spLocks/>
          </p:cNvSpPr>
          <p:nvPr/>
        </p:nvSpPr>
        <p:spPr>
          <a:xfrm>
            <a:off x="5011828" y="3653087"/>
            <a:ext cx="2527842" cy="680252"/>
          </a:xfrm>
          <a:prstGeom prst="rect">
            <a:avLst/>
          </a:prstGeom>
        </p:spPr>
        <p:txBody>
          <a:bodyPr/>
          <a:lstStyle>
            <a:lvl1pPr marL="0" marR="0" indent="0" algn="ctr" defTabSz="78273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67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defTabSz="78273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67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defTabSz="78273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67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defTabSz="78273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67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defTabSz="78273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67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indent="474157" algn="ctr" defTabSz="78273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67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indent="948314" algn="ctr" defTabSz="78273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67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indent="1422471" algn="ctr" defTabSz="78273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67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indent="1896628" algn="ctr" defTabSz="78273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067" b="0" i="0" u="none" strike="noStrike" cap="none" spc="0" baseline="0"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FR" sz="2400" dirty="0">
                <a:solidFill>
                  <a:schemeClr val="bg1"/>
                </a:solidFill>
                <a:latin typeface="Avenir Next Condensed" panose="020B0506020202020204" pitchFamily="34" charset="0"/>
              </a:rPr>
              <a:t>Loading optical tweezers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814DAB-BEB4-BDCE-4685-A2299944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339" y="4198704"/>
            <a:ext cx="2856391" cy="2854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5239ED-8C79-5C85-D2BB-225D63AD3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540" y="5028311"/>
            <a:ext cx="2539166" cy="22324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54A235-441E-643E-E367-733C58A91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7926" y="5038273"/>
            <a:ext cx="2527837" cy="22224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81CBFE-DAAB-7BAE-F82F-DDBE6062A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6425" y="5023612"/>
            <a:ext cx="2527842" cy="222250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C364F72-68A8-176F-0CC4-5022BF1D13E8}"/>
              </a:ext>
            </a:extLst>
          </p:cNvPr>
          <p:cNvSpPr txBox="1">
            <a:spLocks/>
          </p:cNvSpPr>
          <p:nvPr/>
        </p:nvSpPr>
        <p:spPr>
          <a:xfrm>
            <a:off x="9012963" y="3844538"/>
            <a:ext cx="2527842" cy="490349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24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Rearrangement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B8702DE-DF1D-27B1-FD89-05F3A6E9F27D}"/>
              </a:ext>
            </a:extLst>
          </p:cNvPr>
          <p:cNvSpPr txBox="1">
            <a:spLocks/>
          </p:cNvSpPr>
          <p:nvPr/>
        </p:nvSpPr>
        <p:spPr>
          <a:xfrm>
            <a:off x="12026009" y="3810332"/>
            <a:ext cx="2527842" cy="469175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24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Pulse sequence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CF39516-78CD-2695-CF1C-A23E20D1F829}"/>
              </a:ext>
            </a:extLst>
          </p:cNvPr>
          <p:cNvSpPr txBox="1">
            <a:spLocks/>
          </p:cNvSpPr>
          <p:nvPr/>
        </p:nvSpPr>
        <p:spPr>
          <a:xfrm>
            <a:off x="1598022" y="3404538"/>
            <a:ext cx="2293770" cy="30233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24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Trap pattern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27D32E0-6739-FEE6-F763-7D5D070962E6}"/>
              </a:ext>
            </a:extLst>
          </p:cNvPr>
          <p:cNvSpPr txBox="1">
            <a:spLocks/>
          </p:cNvSpPr>
          <p:nvPr/>
        </p:nvSpPr>
        <p:spPr>
          <a:xfrm>
            <a:off x="4146255" y="5416322"/>
            <a:ext cx="1731147" cy="1198148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FR" sz="24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Desired graph (green)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E6E9BE-727A-2720-3474-0CC4D5C3C4B6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432075" y="6015397"/>
            <a:ext cx="714180" cy="29053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rved Down Arrow 18">
            <a:extLst>
              <a:ext uri="{FF2B5EF4-FFF2-40B4-BE49-F238E27FC236}">
                <a16:creationId xmlns:a16="http://schemas.microsoft.com/office/drawing/2014/main" id="{254CAD30-A580-6CF6-05E4-362A2EB30093}"/>
              </a:ext>
            </a:extLst>
          </p:cNvPr>
          <p:cNvSpPr/>
          <p:nvPr/>
        </p:nvSpPr>
        <p:spPr>
          <a:xfrm>
            <a:off x="9115719" y="4401565"/>
            <a:ext cx="1161165" cy="490349"/>
          </a:xfrm>
          <a:prstGeom prst="curvedDownArrow">
            <a:avLst>
              <a:gd name="adj1" fmla="val 19288"/>
              <a:gd name="adj2" fmla="val 63629"/>
              <a:gd name="adj3" fmla="val 4702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3200" b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0" name="Curved Down Arrow 19">
            <a:extLst>
              <a:ext uri="{FF2B5EF4-FFF2-40B4-BE49-F238E27FC236}">
                <a16:creationId xmlns:a16="http://schemas.microsoft.com/office/drawing/2014/main" id="{78CAAD4D-969B-8EDD-8339-4D08803062F0}"/>
              </a:ext>
            </a:extLst>
          </p:cNvPr>
          <p:cNvSpPr/>
          <p:nvPr/>
        </p:nvSpPr>
        <p:spPr>
          <a:xfrm>
            <a:off x="12267189" y="4374934"/>
            <a:ext cx="1161165" cy="490349"/>
          </a:xfrm>
          <a:prstGeom prst="curvedDownArrow">
            <a:avLst>
              <a:gd name="adj1" fmla="val 19288"/>
              <a:gd name="adj2" fmla="val 63629"/>
              <a:gd name="adj3" fmla="val 4702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3200" b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2C6B2419-DF86-6125-18DE-494E458F8B08}"/>
              </a:ext>
            </a:extLst>
          </p:cNvPr>
          <p:cNvSpPr/>
          <p:nvPr/>
        </p:nvSpPr>
        <p:spPr>
          <a:xfrm>
            <a:off x="5725124" y="4491154"/>
            <a:ext cx="1161165" cy="490349"/>
          </a:xfrm>
          <a:prstGeom prst="curvedDownArrow">
            <a:avLst>
              <a:gd name="adj1" fmla="val 19288"/>
              <a:gd name="adj2" fmla="val 63629"/>
              <a:gd name="adj3" fmla="val 4702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3200" b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DC585B-A98D-CD0A-7160-D359D5E5D506}"/>
              </a:ext>
            </a:extLst>
          </p:cNvPr>
          <p:cNvSpPr>
            <a:spLocks noChangeAspect="1"/>
          </p:cNvSpPr>
          <p:nvPr/>
        </p:nvSpPr>
        <p:spPr>
          <a:xfrm>
            <a:off x="14211556" y="5744443"/>
            <a:ext cx="180154" cy="20298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3200" b="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775BD2-6AC6-34C4-DF4F-F834D6E0E453}"/>
              </a:ext>
            </a:extLst>
          </p:cNvPr>
          <p:cNvSpPr>
            <a:spLocks noChangeAspect="1"/>
          </p:cNvSpPr>
          <p:nvPr/>
        </p:nvSpPr>
        <p:spPr>
          <a:xfrm>
            <a:off x="14372142" y="6116894"/>
            <a:ext cx="180154" cy="20298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3200" b="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3C279-BE7D-FA97-1840-9968FB7701A9}"/>
              </a:ext>
            </a:extLst>
          </p:cNvPr>
          <p:cNvSpPr txBox="1"/>
          <p:nvPr/>
        </p:nvSpPr>
        <p:spPr>
          <a:xfrm>
            <a:off x="12875857" y="7365482"/>
            <a:ext cx="4050524" cy="116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chemeClr val="bg1"/>
                </a:solidFill>
                <a:latin typeface="Avenir Next Condensed" panose="020B0506020202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Absence of atom = Rydberg state</a:t>
            </a:r>
          </a:p>
        </p:txBody>
      </p:sp>
    </p:spTree>
    <p:extLst>
      <p:ext uri="{BB962C8B-B14F-4D97-AF65-F5344CB8AC3E}">
        <p14:creationId xmlns:p14="http://schemas.microsoft.com/office/powerpoint/2010/main" val="41078730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ATOMS QUANTUM PROCESSOR</a:t>
            </a:r>
            <a:endParaRPr sz="4534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15</a:t>
            </a:fld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6E31F-63B2-0047-A203-C3AF0121BD87}"/>
              </a:ext>
            </a:extLst>
          </p:cNvPr>
          <p:cNvSpPr/>
          <p:nvPr/>
        </p:nvSpPr>
        <p:spPr>
          <a:xfrm>
            <a:off x="914400" y="3168640"/>
            <a:ext cx="661066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PASQAL is a spin-out of Institut d’Optique Graduate School (Pailaseau, France), from the Laboratory of Antoine Browaeys and Thierry Lahaye.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Built upon several generations of experience in fundamental research.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We build quantum processors made of </a:t>
            </a:r>
            <a:r>
              <a:rPr lang="en-FR" sz="2400" b="0" dirty="0">
                <a:solidFill>
                  <a:schemeClr val="bg1"/>
                </a:solidFill>
                <a:latin typeface="Avenir Next Condensed Medium" panose="020B0506020202020204" pitchFamily="34" charset="0"/>
              </a:rPr>
              <a:t>neutral atoms</a:t>
            </a: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637418-F719-1F7D-782D-03DB6B6D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376" y="2036115"/>
            <a:ext cx="7966499" cy="59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861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EMULATION OF THE QPU</a:t>
            </a:r>
            <a:endParaRPr sz="4534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16</a:t>
            </a:fld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6E31F-63B2-0047-A203-C3AF0121BD87}"/>
              </a:ext>
            </a:extLst>
          </p:cNvPr>
          <p:cNvSpPr/>
          <p:nvPr/>
        </p:nvSpPr>
        <p:spPr>
          <a:xfrm>
            <a:off x="1753849" y="3168640"/>
            <a:ext cx="1398073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Compilation of a Circuit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into Pulse Sequences 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:   Hardware-Efficient translation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Compilation of a Program into Machine Operations (simulate all the steps from register creation to readout and a higher level algorithm) :  Reproduce Specific Device Characteristics &gt;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Device Noise Model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Emulation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: Compilation + Noise Model + Classical Simulation of the Quantum System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algn="l"/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8F58F-FD37-B5FA-A442-CD8F4E93A1EA}"/>
              </a:ext>
            </a:extLst>
          </p:cNvPr>
          <p:cNvSpPr txBox="1"/>
          <p:nvPr/>
        </p:nvSpPr>
        <p:spPr>
          <a:xfrm>
            <a:off x="1563424" y="1958954"/>
            <a:ext cx="9909708" cy="485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FR" sz="2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Condensed Ultra Lig" panose="020B0206020202020204" pitchFamily="34" charset="77"/>
                <a:sym typeface="Helvetica Neue"/>
              </a:rPr>
              <a:t>Emulation (not just Simulation) happens at different stages:</a:t>
            </a:r>
          </a:p>
        </p:txBody>
      </p:sp>
    </p:spTree>
    <p:extLst>
      <p:ext uri="{BB962C8B-B14F-4D97-AF65-F5344CB8AC3E}">
        <p14:creationId xmlns:p14="http://schemas.microsoft.com/office/powerpoint/2010/main" val="41167849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751824-2D9F-A564-5227-FA12A1DDCB95}"/>
              </a:ext>
            </a:extLst>
          </p:cNvPr>
          <p:cNvSpPr/>
          <p:nvPr/>
        </p:nvSpPr>
        <p:spPr>
          <a:xfrm>
            <a:off x="340659" y="1255059"/>
            <a:ext cx="16512988" cy="7949190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5802FF-0C48-432F-A03D-755270F6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" y="9204249"/>
            <a:ext cx="3438052" cy="549352"/>
          </a:xfrm>
          <a:noFill/>
        </p:spPr>
        <p:txBody>
          <a:bodyPr lIns="512000"/>
          <a:lstStyle/>
          <a:p>
            <a:r>
              <a:rPr lang="fr-FR" sz="1422">
                <a:latin typeface="Work Sans Light" panose="00000400000000000000" pitchFamily="2" charset="0"/>
              </a:rPr>
              <a:t>Confidential 2022 Pasqal SAS</a:t>
            </a:r>
          </a:p>
        </p:txBody>
      </p:sp>
      <p:pic>
        <p:nvPicPr>
          <p:cNvPr id="136" name="Picture 2">
            <a:extLst>
              <a:ext uri="{FF2B5EF4-FFF2-40B4-BE49-F238E27FC236}">
                <a16:creationId xmlns:a16="http://schemas.microsoft.com/office/drawing/2014/main" id="{D8B41B8F-487A-9042-BB8C-2B692DBD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93071" y="2216920"/>
            <a:ext cx="9471671" cy="595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ounded Rectangle 136">
            <a:extLst>
              <a:ext uri="{FF2B5EF4-FFF2-40B4-BE49-F238E27FC236}">
                <a16:creationId xmlns:a16="http://schemas.microsoft.com/office/drawing/2014/main" id="{65F2295C-F241-5843-82DF-7BA768C908CC}"/>
              </a:ext>
            </a:extLst>
          </p:cNvPr>
          <p:cNvSpPr/>
          <p:nvPr/>
        </p:nvSpPr>
        <p:spPr>
          <a:xfrm>
            <a:off x="9757237" y="2564409"/>
            <a:ext cx="6872779" cy="5163671"/>
          </a:xfrm>
          <a:prstGeom prst="roundRect">
            <a:avLst>
              <a:gd name="adj" fmla="val 482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2844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C42CBFF-F3D9-7C4D-9659-057B61748711}"/>
              </a:ext>
            </a:extLst>
          </p:cNvPr>
          <p:cNvGrpSpPr/>
          <p:nvPr/>
        </p:nvGrpSpPr>
        <p:grpSpPr>
          <a:xfrm>
            <a:off x="11725821" y="2895672"/>
            <a:ext cx="4334831" cy="4332087"/>
            <a:chOff x="4446175" y="2410585"/>
            <a:chExt cx="2322085" cy="2267854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2F1B108-E42C-4146-B655-382377A83110}"/>
                </a:ext>
              </a:extLst>
            </p:cNvPr>
            <p:cNvSpPr/>
            <p:nvPr/>
          </p:nvSpPr>
          <p:spPr>
            <a:xfrm>
              <a:off x="4446175" y="2410585"/>
              <a:ext cx="2322085" cy="2267854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FC3595B-259C-6B44-B27C-561C259B7830}"/>
                </a:ext>
              </a:extLst>
            </p:cNvPr>
            <p:cNvSpPr/>
            <p:nvPr/>
          </p:nvSpPr>
          <p:spPr>
            <a:xfrm>
              <a:off x="4673600" y="2607734"/>
              <a:ext cx="1862667" cy="1862666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00AA972-C232-9543-9DA5-E06CD5F1129C}"/>
              </a:ext>
            </a:extLst>
          </p:cNvPr>
          <p:cNvGrpSpPr/>
          <p:nvPr/>
        </p:nvGrpSpPr>
        <p:grpSpPr>
          <a:xfrm>
            <a:off x="13183147" y="4372537"/>
            <a:ext cx="1375563" cy="1338843"/>
            <a:chOff x="9308970" y="3372613"/>
            <a:chExt cx="967193" cy="941374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7F03C5F-B3A4-8742-A954-764ED1B589F1}"/>
                </a:ext>
              </a:extLst>
            </p:cNvPr>
            <p:cNvSpPr/>
            <p:nvPr/>
          </p:nvSpPr>
          <p:spPr>
            <a:xfrm>
              <a:off x="9440373" y="3500764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FB7F4E2-436A-1447-95DB-33B22A542CE8}"/>
                </a:ext>
              </a:extLst>
            </p:cNvPr>
            <p:cNvSpPr/>
            <p:nvPr/>
          </p:nvSpPr>
          <p:spPr>
            <a:xfrm>
              <a:off x="9571776" y="3498601"/>
              <a:ext cx="47372" cy="52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23139D3-5342-BD4E-8516-1C41103385C0}"/>
                </a:ext>
              </a:extLst>
            </p:cNvPr>
            <p:cNvSpPr/>
            <p:nvPr/>
          </p:nvSpPr>
          <p:spPr>
            <a:xfrm>
              <a:off x="9703179" y="3629160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3C8FD62E-E1D9-D84F-81AF-9DDBEDF9EB7A}"/>
                </a:ext>
              </a:extLst>
            </p:cNvPr>
            <p:cNvSpPr/>
            <p:nvPr/>
          </p:nvSpPr>
          <p:spPr>
            <a:xfrm>
              <a:off x="9440373" y="3757926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E715B750-D1D8-E04C-9E4B-EA7C171018BA}"/>
                </a:ext>
              </a:extLst>
            </p:cNvPr>
            <p:cNvSpPr/>
            <p:nvPr/>
          </p:nvSpPr>
          <p:spPr>
            <a:xfrm>
              <a:off x="9571776" y="3755762"/>
              <a:ext cx="47372" cy="52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96E83CC-749E-2549-9841-8B1D2AEC2D42}"/>
                </a:ext>
              </a:extLst>
            </p:cNvPr>
            <p:cNvSpPr/>
            <p:nvPr/>
          </p:nvSpPr>
          <p:spPr>
            <a:xfrm>
              <a:off x="9965985" y="3372613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624A848-C5D5-8145-83FF-D4273FE94B52}"/>
                </a:ext>
              </a:extLst>
            </p:cNvPr>
            <p:cNvSpPr/>
            <p:nvPr/>
          </p:nvSpPr>
          <p:spPr>
            <a:xfrm>
              <a:off x="9834582" y="3498358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DD829DBD-EA5E-1645-A679-920AC3545C76}"/>
                </a:ext>
              </a:extLst>
            </p:cNvPr>
            <p:cNvSpPr/>
            <p:nvPr/>
          </p:nvSpPr>
          <p:spPr>
            <a:xfrm>
              <a:off x="9965985" y="3500764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8A409A2-DF33-6745-A55B-E8048C747A71}"/>
                </a:ext>
              </a:extLst>
            </p:cNvPr>
            <p:cNvSpPr/>
            <p:nvPr/>
          </p:nvSpPr>
          <p:spPr>
            <a:xfrm>
              <a:off x="10228791" y="3498358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D60EF36D-E38D-5C4D-B1C6-1975FF8B8F26}"/>
                </a:ext>
              </a:extLst>
            </p:cNvPr>
            <p:cNvSpPr/>
            <p:nvPr/>
          </p:nvSpPr>
          <p:spPr>
            <a:xfrm>
              <a:off x="10097388" y="3629403"/>
              <a:ext cx="47372" cy="52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B98AC75-C302-874F-96A4-A962B503580E}"/>
                </a:ext>
              </a:extLst>
            </p:cNvPr>
            <p:cNvSpPr/>
            <p:nvPr/>
          </p:nvSpPr>
          <p:spPr>
            <a:xfrm>
              <a:off x="9834582" y="3755519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242E328-6D2A-484E-A188-F19AD55BD546}"/>
                </a:ext>
              </a:extLst>
            </p:cNvPr>
            <p:cNvSpPr/>
            <p:nvPr/>
          </p:nvSpPr>
          <p:spPr>
            <a:xfrm>
              <a:off x="10097388" y="3755762"/>
              <a:ext cx="47372" cy="52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9B64F5A-338A-D64E-8476-982F56D60CD1}"/>
                </a:ext>
              </a:extLst>
            </p:cNvPr>
            <p:cNvSpPr/>
            <p:nvPr/>
          </p:nvSpPr>
          <p:spPr>
            <a:xfrm>
              <a:off x="10228791" y="3755519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F49CDD3-0B7E-364F-8C00-5B7541666B5D}"/>
                </a:ext>
              </a:extLst>
            </p:cNvPr>
            <p:cNvSpPr/>
            <p:nvPr/>
          </p:nvSpPr>
          <p:spPr>
            <a:xfrm>
              <a:off x="9703179" y="3876288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79A19BE-DA0C-494E-9E36-B97268ED42DF}"/>
                </a:ext>
              </a:extLst>
            </p:cNvPr>
            <p:cNvSpPr/>
            <p:nvPr/>
          </p:nvSpPr>
          <p:spPr>
            <a:xfrm>
              <a:off x="9571776" y="4004683"/>
              <a:ext cx="47372" cy="52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828D647-FD15-A34F-B7B9-FF4856897542}"/>
                </a:ext>
              </a:extLst>
            </p:cNvPr>
            <p:cNvSpPr/>
            <p:nvPr/>
          </p:nvSpPr>
          <p:spPr>
            <a:xfrm>
              <a:off x="9703179" y="4004440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A1882C1-375B-844F-AFB3-993F03F6DC04}"/>
                </a:ext>
              </a:extLst>
            </p:cNvPr>
            <p:cNvSpPr/>
            <p:nvPr/>
          </p:nvSpPr>
          <p:spPr>
            <a:xfrm>
              <a:off x="9308970" y="4135242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ED32005-7080-9F44-8FB7-C0392633D0DA}"/>
                </a:ext>
              </a:extLst>
            </p:cNvPr>
            <p:cNvSpPr/>
            <p:nvPr/>
          </p:nvSpPr>
          <p:spPr>
            <a:xfrm>
              <a:off x="9440373" y="4137649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D84D8E3-E93A-3146-9E93-A0E2A95B29D6}"/>
                </a:ext>
              </a:extLst>
            </p:cNvPr>
            <p:cNvSpPr/>
            <p:nvPr/>
          </p:nvSpPr>
          <p:spPr>
            <a:xfrm>
              <a:off x="9571776" y="4135485"/>
              <a:ext cx="47372" cy="52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174E2EA-19B0-7B47-92DA-70602921198E}"/>
                </a:ext>
              </a:extLst>
            </p:cNvPr>
            <p:cNvSpPr/>
            <p:nvPr/>
          </p:nvSpPr>
          <p:spPr>
            <a:xfrm>
              <a:off x="9703179" y="4261601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86C3BEA4-9A14-1C4D-A482-8C6D5B5A696A}"/>
                </a:ext>
              </a:extLst>
            </p:cNvPr>
            <p:cNvSpPr/>
            <p:nvPr/>
          </p:nvSpPr>
          <p:spPr>
            <a:xfrm>
              <a:off x="9965985" y="4006846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7032807C-7472-F347-9D40-1803E1948ECC}"/>
                </a:ext>
              </a:extLst>
            </p:cNvPr>
            <p:cNvSpPr/>
            <p:nvPr/>
          </p:nvSpPr>
          <p:spPr>
            <a:xfrm>
              <a:off x="10097388" y="4004683"/>
              <a:ext cx="47372" cy="52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DE37C9BA-D4AD-3A49-AE57-E522ABFE8CA8}"/>
                </a:ext>
              </a:extLst>
            </p:cNvPr>
            <p:cNvSpPr/>
            <p:nvPr/>
          </p:nvSpPr>
          <p:spPr>
            <a:xfrm>
              <a:off x="10228791" y="4004440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FC3D659-4746-F442-BE95-2FBEF408D6E1}"/>
                </a:ext>
              </a:extLst>
            </p:cNvPr>
            <p:cNvSpPr/>
            <p:nvPr/>
          </p:nvSpPr>
          <p:spPr>
            <a:xfrm>
              <a:off x="9834582" y="4135242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A7860FD-CA7A-A043-87DA-373614771C45}"/>
                </a:ext>
              </a:extLst>
            </p:cNvPr>
            <p:cNvSpPr/>
            <p:nvPr/>
          </p:nvSpPr>
          <p:spPr>
            <a:xfrm>
              <a:off x="10097388" y="4135485"/>
              <a:ext cx="47372" cy="52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6B4AE25-E37B-944A-BA36-366B8C3442E6}"/>
                </a:ext>
              </a:extLst>
            </p:cNvPr>
            <p:cNvSpPr/>
            <p:nvPr/>
          </p:nvSpPr>
          <p:spPr>
            <a:xfrm>
              <a:off x="10228791" y="4135242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A96110C-0EF0-B24B-A09A-44CF2F1354AA}"/>
                </a:ext>
              </a:extLst>
            </p:cNvPr>
            <p:cNvSpPr/>
            <p:nvPr/>
          </p:nvSpPr>
          <p:spPr>
            <a:xfrm>
              <a:off x="9965985" y="4264008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7E598D6-E5CA-3B40-BF31-458865913B28}"/>
                </a:ext>
              </a:extLst>
            </p:cNvPr>
            <p:cNvSpPr/>
            <p:nvPr/>
          </p:nvSpPr>
          <p:spPr>
            <a:xfrm>
              <a:off x="10228791" y="4261601"/>
              <a:ext cx="47372" cy="499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</p:grp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0A89A1E2-9D91-8F4C-9952-E0A46A91760B}"/>
              </a:ext>
            </a:extLst>
          </p:cNvPr>
          <p:cNvCxnSpPr>
            <a:cxnSpLocks/>
          </p:cNvCxnSpPr>
          <p:nvPr/>
        </p:nvCxnSpPr>
        <p:spPr>
          <a:xfrm>
            <a:off x="11098131" y="3300598"/>
            <a:ext cx="3444945" cy="220343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35760F5-E079-9947-AB6A-4AC956D8F47C}"/>
              </a:ext>
            </a:extLst>
          </p:cNvPr>
          <p:cNvCxnSpPr>
            <a:cxnSpLocks/>
            <a:stCxn id="178" idx="2"/>
          </p:cNvCxnSpPr>
          <p:nvPr/>
        </p:nvCxnSpPr>
        <p:spPr>
          <a:xfrm flipV="1">
            <a:off x="11084674" y="5684667"/>
            <a:ext cx="3458402" cy="1379455"/>
          </a:xfrm>
          <a:prstGeom prst="line">
            <a:avLst/>
          </a:prstGeom>
          <a:ln w="28575">
            <a:solidFill>
              <a:srgbClr val="3E34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13EAA75-F425-7D45-9184-B1EC39EE0C1F}"/>
              </a:ext>
            </a:extLst>
          </p:cNvPr>
          <p:cNvGrpSpPr/>
          <p:nvPr/>
        </p:nvGrpSpPr>
        <p:grpSpPr>
          <a:xfrm>
            <a:off x="11049250" y="4264372"/>
            <a:ext cx="3655427" cy="1498030"/>
            <a:chOff x="5001620" y="2719287"/>
            <a:chExt cx="5224872" cy="1053302"/>
          </a:xfrm>
        </p:grpSpPr>
        <p:sp>
          <p:nvSpPr>
            <p:cNvPr id="173" name="Can 172">
              <a:extLst>
                <a:ext uri="{FF2B5EF4-FFF2-40B4-BE49-F238E27FC236}">
                  <a16:creationId xmlns:a16="http://schemas.microsoft.com/office/drawing/2014/main" id="{01EB1085-DA45-554F-8D9E-C22346E31584}"/>
                </a:ext>
              </a:extLst>
            </p:cNvPr>
            <p:cNvSpPr/>
            <p:nvPr/>
          </p:nvSpPr>
          <p:spPr>
            <a:xfrm rot="5400000">
              <a:off x="7549575" y="1095671"/>
              <a:ext cx="1053300" cy="4300535"/>
            </a:xfrm>
            <a:prstGeom prst="can">
              <a:avLst>
                <a:gd name="adj" fmla="val 0"/>
              </a:avLst>
            </a:prstGeom>
            <a:solidFill>
              <a:srgbClr val="0432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  <p:sp>
          <p:nvSpPr>
            <p:cNvPr id="174" name="Triangle 173">
              <a:extLst>
                <a:ext uri="{FF2B5EF4-FFF2-40B4-BE49-F238E27FC236}">
                  <a16:creationId xmlns:a16="http://schemas.microsoft.com/office/drawing/2014/main" id="{28B6ECD5-16A5-6448-831C-CADFD77D687A}"/>
                </a:ext>
              </a:extLst>
            </p:cNvPr>
            <p:cNvSpPr/>
            <p:nvPr/>
          </p:nvSpPr>
          <p:spPr>
            <a:xfrm rot="16200000">
              <a:off x="4937138" y="2783769"/>
              <a:ext cx="1053301" cy="924338"/>
            </a:xfrm>
            <a:prstGeom prst="triangle">
              <a:avLst/>
            </a:prstGeom>
            <a:solidFill>
              <a:srgbClr val="0432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</p:grpSp>
      <p:sp>
        <p:nvSpPr>
          <p:cNvPr id="175" name="Title 2">
            <a:extLst>
              <a:ext uri="{FF2B5EF4-FFF2-40B4-BE49-F238E27FC236}">
                <a16:creationId xmlns:a16="http://schemas.microsoft.com/office/drawing/2014/main" id="{D3A2C58C-F2D5-D04E-9F4E-D8A5395BF472}"/>
              </a:ext>
            </a:extLst>
          </p:cNvPr>
          <p:cNvSpPr txBox="1">
            <a:spLocks/>
          </p:cNvSpPr>
          <p:nvPr/>
        </p:nvSpPr>
        <p:spPr>
          <a:xfrm>
            <a:off x="15183473" y="6969381"/>
            <a:ext cx="1516523" cy="774418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474D4F"/>
                </a:solidFill>
                <a:latin typeface="Work Sans" pitchFamily="2" charset="77"/>
                <a:ea typeface="+mj-ea"/>
                <a:cs typeface="+mj-cs"/>
              </a:defRPr>
            </a:lvl1pPr>
          </a:lstStyle>
          <a:p>
            <a:r>
              <a:rPr lang="en-FR" sz="2844" b="0">
                <a:latin typeface="Calibri" panose="020F0502020204030204" pitchFamily="34" charset="0"/>
              </a:rPr>
              <a:t>Device</a:t>
            </a:r>
          </a:p>
        </p:txBody>
      </p:sp>
      <p:sp>
        <p:nvSpPr>
          <p:cNvPr id="176" name="Title 2">
            <a:extLst>
              <a:ext uri="{FF2B5EF4-FFF2-40B4-BE49-F238E27FC236}">
                <a16:creationId xmlns:a16="http://schemas.microsoft.com/office/drawing/2014/main" id="{69A4324B-A016-EA44-A4F2-AE711A4321C1}"/>
              </a:ext>
            </a:extLst>
          </p:cNvPr>
          <p:cNvSpPr txBox="1">
            <a:spLocks/>
          </p:cNvSpPr>
          <p:nvPr/>
        </p:nvSpPr>
        <p:spPr>
          <a:xfrm>
            <a:off x="13323415" y="3614452"/>
            <a:ext cx="1516523" cy="774418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474D4F"/>
                </a:solidFill>
                <a:latin typeface="Work Sans" pitchFamily="2" charset="77"/>
                <a:ea typeface="+mj-ea"/>
                <a:cs typeface="+mj-cs"/>
              </a:defRPr>
            </a:lvl1pPr>
          </a:lstStyle>
          <a:p>
            <a:r>
              <a:rPr lang="en-FR" sz="1991" b="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Register</a:t>
            </a:r>
          </a:p>
        </p:txBody>
      </p:sp>
      <p:sp>
        <p:nvSpPr>
          <p:cNvPr id="177" name="Cube 176">
            <a:extLst>
              <a:ext uri="{FF2B5EF4-FFF2-40B4-BE49-F238E27FC236}">
                <a16:creationId xmlns:a16="http://schemas.microsoft.com/office/drawing/2014/main" id="{E90B9E0A-981F-CF40-BE5D-E2A332C13C3D}"/>
              </a:ext>
            </a:extLst>
          </p:cNvPr>
          <p:cNvSpPr/>
          <p:nvPr/>
        </p:nvSpPr>
        <p:spPr>
          <a:xfrm rot="10800000" flipV="1">
            <a:off x="9760014" y="3041481"/>
            <a:ext cx="1314615" cy="4490048"/>
          </a:xfrm>
          <a:prstGeom prst="cube">
            <a:avLst>
              <a:gd name="adj" fmla="val 11870"/>
            </a:avLst>
          </a:prstGeom>
          <a:solidFill>
            <a:schemeClr val="bg1">
              <a:lumMod val="5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sz="2844"/>
          </a:p>
        </p:txBody>
      </p:sp>
      <p:sp>
        <p:nvSpPr>
          <p:cNvPr id="178" name="Cube 177">
            <a:extLst>
              <a:ext uri="{FF2B5EF4-FFF2-40B4-BE49-F238E27FC236}">
                <a16:creationId xmlns:a16="http://schemas.microsoft.com/office/drawing/2014/main" id="{69DA2756-E75D-0D4C-A290-96DFCF579FAF}"/>
              </a:ext>
            </a:extLst>
          </p:cNvPr>
          <p:cNvSpPr/>
          <p:nvPr/>
        </p:nvSpPr>
        <p:spPr>
          <a:xfrm rot="10800000" flipV="1">
            <a:off x="9770051" y="6765709"/>
            <a:ext cx="1314614" cy="477446"/>
          </a:xfrm>
          <a:prstGeom prst="cub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99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en-FR" sz="2276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9" name="Cube 178">
            <a:extLst>
              <a:ext uri="{FF2B5EF4-FFF2-40B4-BE49-F238E27FC236}">
                <a16:creationId xmlns:a16="http://schemas.microsoft.com/office/drawing/2014/main" id="{75FF8A7B-4B18-F344-A9FA-B5A881112819}"/>
              </a:ext>
            </a:extLst>
          </p:cNvPr>
          <p:cNvSpPr/>
          <p:nvPr/>
        </p:nvSpPr>
        <p:spPr>
          <a:xfrm rot="10800000" flipV="1">
            <a:off x="9783508" y="3015373"/>
            <a:ext cx="1314614" cy="477446"/>
          </a:xfrm>
          <a:prstGeom prst="cub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99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Local</a:t>
            </a:r>
            <a:endParaRPr lang="en-FR" sz="199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0" name="Cube 179">
            <a:extLst>
              <a:ext uri="{FF2B5EF4-FFF2-40B4-BE49-F238E27FC236}">
                <a16:creationId xmlns:a16="http://schemas.microsoft.com/office/drawing/2014/main" id="{6BB41E51-2EB0-BC4C-935D-B8F8E7C87F37}"/>
              </a:ext>
            </a:extLst>
          </p:cNvPr>
          <p:cNvSpPr/>
          <p:nvPr/>
        </p:nvSpPr>
        <p:spPr>
          <a:xfrm rot="10800000" flipV="1">
            <a:off x="9770051" y="4794430"/>
            <a:ext cx="1314614" cy="477446"/>
          </a:xfrm>
          <a:prstGeom prst="cube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R" sz="199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</a:p>
        </p:txBody>
      </p:sp>
      <p:sp>
        <p:nvSpPr>
          <p:cNvPr id="181" name="Title 2">
            <a:extLst>
              <a:ext uri="{FF2B5EF4-FFF2-40B4-BE49-F238E27FC236}">
                <a16:creationId xmlns:a16="http://schemas.microsoft.com/office/drawing/2014/main" id="{7B772378-15D9-E24B-85C7-73406B482F57}"/>
              </a:ext>
            </a:extLst>
          </p:cNvPr>
          <p:cNvSpPr txBox="1">
            <a:spLocks/>
          </p:cNvSpPr>
          <p:nvPr/>
        </p:nvSpPr>
        <p:spPr>
          <a:xfrm>
            <a:off x="9687258" y="2436401"/>
            <a:ext cx="1968582" cy="774418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474D4F"/>
                </a:solidFill>
                <a:latin typeface="Work Sans" pitchFamily="2" charset="77"/>
                <a:ea typeface="+mj-ea"/>
                <a:cs typeface="+mj-cs"/>
              </a:defRPr>
            </a:lvl1pPr>
          </a:lstStyle>
          <a:p>
            <a:r>
              <a:rPr lang="en-FR" sz="256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Channels</a:t>
            </a:r>
          </a:p>
        </p:txBody>
      </p:sp>
      <p:sp>
        <p:nvSpPr>
          <p:cNvPr id="182" name="Title 2">
            <a:extLst>
              <a:ext uri="{FF2B5EF4-FFF2-40B4-BE49-F238E27FC236}">
                <a16:creationId xmlns:a16="http://schemas.microsoft.com/office/drawing/2014/main" id="{9DD739FA-F658-6446-8D82-68F75D707F34}"/>
              </a:ext>
            </a:extLst>
          </p:cNvPr>
          <p:cNvSpPr txBox="1">
            <a:spLocks/>
          </p:cNvSpPr>
          <p:nvPr/>
        </p:nvSpPr>
        <p:spPr>
          <a:xfrm>
            <a:off x="4580939" y="8097668"/>
            <a:ext cx="2334783" cy="774418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rgbClr val="474D4F"/>
                </a:solidFill>
                <a:latin typeface="Work Sans" pitchFamily="2" charset="77"/>
                <a:ea typeface="+mj-ea"/>
                <a:cs typeface="+mj-cs"/>
              </a:defRPr>
            </a:lvl1pPr>
          </a:lstStyle>
          <a:p>
            <a:r>
              <a:rPr lang="en-FR" sz="2844" b="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A7058E2-9C76-FA43-A98F-6523837CC77C}"/>
              </a:ext>
            </a:extLst>
          </p:cNvPr>
          <p:cNvGrpSpPr/>
          <p:nvPr/>
        </p:nvGrpSpPr>
        <p:grpSpPr>
          <a:xfrm>
            <a:off x="1283373" y="1875598"/>
            <a:ext cx="227995" cy="6618146"/>
            <a:chOff x="929248" y="1331780"/>
            <a:chExt cx="160309" cy="4653384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C3D9C18-E31D-1445-8ECB-B29E32B5317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403" y="1591071"/>
              <a:ext cx="0" cy="4394093"/>
            </a:xfrm>
            <a:prstGeom prst="line">
              <a:avLst/>
            </a:prstGeom>
            <a:ln w="158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5" name="Down Arrow 184">
              <a:extLst>
                <a:ext uri="{FF2B5EF4-FFF2-40B4-BE49-F238E27FC236}">
                  <a16:creationId xmlns:a16="http://schemas.microsoft.com/office/drawing/2014/main" id="{F31CAB60-2E63-0045-8523-39F8535BF265}"/>
                </a:ext>
              </a:extLst>
            </p:cNvPr>
            <p:cNvSpPr/>
            <p:nvPr/>
          </p:nvSpPr>
          <p:spPr>
            <a:xfrm>
              <a:off x="929248" y="1331780"/>
              <a:ext cx="160309" cy="259291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 sz="2844"/>
            </a:p>
          </p:txBody>
        </p:sp>
      </p:grp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DCDA6C9B-483B-2A46-A6B9-DBE3493412B3}"/>
              </a:ext>
            </a:extLst>
          </p:cNvPr>
          <p:cNvCxnSpPr>
            <a:cxnSpLocks/>
            <a:stCxn id="178" idx="2"/>
          </p:cNvCxnSpPr>
          <p:nvPr/>
        </p:nvCxnSpPr>
        <p:spPr>
          <a:xfrm flipV="1">
            <a:off x="11084674" y="4966684"/>
            <a:ext cx="3458402" cy="2097428"/>
          </a:xfrm>
          <a:prstGeom prst="line">
            <a:avLst/>
          </a:prstGeom>
          <a:ln w="28575">
            <a:solidFill>
              <a:srgbClr val="3E34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6EDDD3B3-4CE4-6F4C-9602-883E0AAB2778}"/>
              </a:ext>
            </a:extLst>
          </p:cNvPr>
          <p:cNvCxnSpPr>
            <a:cxnSpLocks/>
          </p:cNvCxnSpPr>
          <p:nvPr/>
        </p:nvCxnSpPr>
        <p:spPr>
          <a:xfrm>
            <a:off x="11104514" y="3300597"/>
            <a:ext cx="3438562" cy="16660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IRST EXPERIMENTAL RESULTS: PULSE SEQUENCE">
            <a:extLst>
              <a:ext uri="{FF2B5EF4-FFF2-40B4-BE49-F238E27FC236}">
                <a16:creationId xmlns:a16="http://schemas.microsoft.com/office/drawing/2014/main" id="{521DE084-A003-8AA0-B19F-5AF9FE44AD84}"/>
              </a:ext>
            </a:extLst>
          </p:cNvPr>
          <p:cNvSpPr txBox="1"/>
          <p:nvPr/>
        </p:nvSpPr>
        <p:spPr>
          <a:xfrm>
            <a:off x="1058339" y="211464"/>
            <a:ext cx="13544619" cy="9039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EMULATION: </a:t>
            </a:r>
            <a:r>
              <a:rPr lang="fr-FR" sz="4534" dirty="0" err="1">
                <a:solidFill>
                  <a:schemeClr val="bg1"/>
                </a:solidFill>
              </a:rPr>
              <a:t>using</a:t>
            </a:r>
            <a:r>
              <a:rPr lang="fr-FR" sz="4534" dirty="0">
                <a:solidFill>
                  <a:schemeClr val="bg1"/>
                </a:solidFill>
              </a:rPr>
              <a:t> </a:t>
            </a:r>
            <a:r>
              <a:rPr lang="fr-FR" sz="5400" cap="non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Pulser</a:t>
            </a:r>
            <a:endParaRPr sz="45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2542917-07D2-5874-0780-066E1AC349C4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603CDD0-F968-A12F-6A7D-C289C11DCF0F}"/>
              </a:ext>
            </a:extLst>
          </p:cNvPr>
          <p:cNvSpPr/>
          <p:nvPr/>
        </p:nvSpPr>
        <p:spPr>
          <a:xfrm>
            <a:off x="12257905" y="7811009"/>
            <a:ext cx="4433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200" b="0" dirty="0" err="1">
                <a:solidFill>
                  <a:srgbClr val="222222"/>
                </a:solidFill>
                <a:latin typeface="Arial" panose="020B0604020202020204" pitchFamily="34" charset="0"/>
              </a:rPr>
              <a:t>Silvério</a:t>
            </a:r>
            <a:r>
              <a:rPr lang="en-GB" sz="1200" b="0" dirty="0">
                <a:solidFill>
                  <a:srgbClr val="222222"/>
                </a:solidFill>
                <a:latin typeface="Arial" panose="020B0604020202020204" pitchFamily="34" charset="0"/>
              </a:rPr>
              <a:t>, H., Grijalva, S., </a:t>
            </a:r>
            <a:r>
              <a:rPr lang="en-GB" sz="1200" b="0" dirty="0" err="1">
                <a:solidFill>
                  <a:srgbClr val="222222"/>
                </a:solidFill>
                <a:latin typeface="Arial" panose="020B0604020202020204" pitchFamily="34" charset="0"/>
              </a:rPr>
              <a:t>Dalyac</a:t>
            </a:r>
            <a:r>
              <a:rPr lang="en-GB" sz="1200" b="0" dirty="0">
                <a:solidFill>
                  <a:srgbClr val="222222"/>
                </a:solidFill>
                <a:latin typeface="Arial" panose="020B0604020202020204" pitchFamily="34" charset="0"/>
              </a:rPr>
              <a:t>, C., Leclerc, L., </a:t>
            </a:r>
            <a:r>
              <a:rPr lang="en-GB" sz="1200" b="0" dirty="0" err="1">
                <a:solidFill>
                  <a:srgbClr val="222222"/>
                </a:solidFill>
                <a:latin typeface="Arial" panose="020B0604020202020204" pitchFamily="34" charset="0"/>
              </a:rPr>
              <a:t>Karalekas</a:t>
            </a:r>
            <a:r>
              <a:rPr lang="en-GB" sz="1200" b="0" dirty="0">
                <a:solidFill>
                  <a:srgbClr val="222222"/>
                </a:solidFill>
                <a:latin typeface="Arial" panose="020B0604020202020204" pitchFamily="34" charset="0"/>
              </a:rPr>
              <a:t>, P. J., Shammah, N., ... &amp; </a:t>
            </a:r>
            <a:r>
              <a:rPr lang="en-GB" sz="1200" b="0" dirty="0" err="1">
                <a:solidFill>
                  <a:srgbClr val="222222"/>
                </a:solidFill>
                <a:latin typeface="Arial" panose="020B0604020202020204" pitchFamily="34" charset="0"/>
              </a:rPr>
              <a:t>Henriet</a:t>
            </a:r>
            <a:r>
              <a:rPr lang="en-GB" sz="1200" b="0" dirty="0">
                <a:solidFill>
                  <a:srgbClr val="222222"/>
                </a:solidFill>
                <a:latin typeface="Arial" panose="020B0604020202020204" pitchFamily="34" charset="0"/>
              </a:rPr>
              <a:t>, L. (2022). Pulser: An open-source package for the design of pulse sequences in programmable neutral-atom arrays. </a:t>
            </a:r>
            <a:r>
              <a:rPr lang="en-GB" sz="1200" b="0" i="1" dirty="0">
                <a:solidFill>
                  <a:srgbClr val="222222"/>
                </a:solidFill>
                <a:latin typeface="Arial" panose="020B0604020202020204" pitchFamily="34" charset="0"/>
              </a:rPr>
              <a:t>Quantum</a:t>
            </a:r>
            <a:r>
              <a:rPr lang="en-GB" sz="1200" b="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rgbClr val="222222"/>
                </a:solidFill>
                <a:latin typeface="Arial" panose="020B0604020202020204" pitchFamily="34" charset="0"/>
              </a:rPr>
              <a:t>6</a:t>
            </a:r>
            <a:r>
              <a:rPr lang="en-GB" sz="1200" b="0" dirty="0">
                <a:solidFill>
                  <a:srgbClr val="222222"/>
                </a:solidFill>
                <a:latin typeface="Arial" panose="020B0604020202020204" pitchFamily="34" charset="0"/>
              </a:rPr>
              <a:t>, 629.</a:t>
            </a:r>
            <a:endParaRPr lang="en-FR" sz="1200" dirty="0"/>
          </a:p>
        </p:txBody>
      </p:sp>
    </p:spTree>
    <p:extLst>
      <p:ext uri="{BB962C8B-B14F-4D97-AF65-F5344CB8AC3E}">
        <p14:creationId xmlns:p14="http://schemas.microsoft.com/office/powerpoint/2010/main" val="277674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0.04245 0.00301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1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45 0.00301 L 0.29596 0.00232 " pathEditMode="relative" rAng="0" ptsTypes="AA">
                                      <p:cBhvr>
                                        <p:cTn id="20" dur="8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4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596 0.00232 L 0.34075 0.00255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075 0.00255 L 0.38034 0.00255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034 0.00255 L 0.46523 0.00255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5802FF-0C48-432F-A03D-755270F6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" y="9204249"/>
            <a:ext cx="3438052" cy="549352"/>
          </a:xfrm>
          <a:noFill/>
        </p:spPr>
        <p:txBody>
          <a:bodyPr lIns="512000"/>
          <a:lstStyle/>
          <a:p>
            <a:r>
              <a:rPr lang="fr-FR" sz="1422">
                <a:latin typeface="Work Sans Light" panose="00000400000000000000" pitchFamily="2" charset="0"/>
              </a:rPr>
              <a:t>Confidential 2022 Pasqal SAS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3251F5-5FE8-5C99-9771-402A93B25894}"/>
              </a:ext>
            </a:extLst>
          </p:cNvPr>
          <p:cNvSpPr txBox="1"/>
          <p:nvPr/>
        </p:nvSpPr>
        <p:spPr>
          <a:xfrm>
            <a:off x="1828470" y="1776693"/>
            <a:ext cx="12622006" cy="48710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0048" tIns="65024" rIns="130048" bIns="6502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sz="28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Goal:  straightforward time-evolution simulation for all the instructions in the sequence. </a:t>
            </a:r>
          </a:p>
          <a:p>
            <a:pPr marL="457200" indent="-457200">
              <a:buFontTx/>
              <a:buChar char="-"/>
            </a:pPr>
            <a:endParaRPr lang="en-GB" sz="28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pPr algn="ctr"/>
            <a:endParaRPr lang="en-GB" sz="2800" b="0" dirty="0">
              <a:solidFill>
                <a:schemeClr val="bg1"/>
              </a:solidFill>
              <a:latin typeface="Avenir Next Condensed Ultra Lig" panose="020B0206020202020204" pitchFamily="34" charset="77"/>
              <a:cs typeface="Consolas" panose="020B0609020204030204" pitchFamily="49" charset="0"/>
            </a:endParaRPr>
          </a:p>
          <a:p>
            <a:pPr algn="ctr"/>
            <a:endParaRPr lang="en-GB" sz="2800" b="0" dirty="0">
              <a:solidFill>
                <a:schemeClr val="bg1"/>
              </a:solidFill>
              <a:latin typeface="Avenir Next Condensed Ultra Lig" panose="020B0206020202020204" pitchFamily="34" charset="77"/>
              <a:cs typeface="Consolas" panose="020B0609020204030204" pitchFamily="49" charset="0"/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sz="2800" b="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+mn-lt"/>
                <a:cs typeface="+mn-lt"/>
              </a:rPr>
              <a:t>Based on the </a:t>
            </a:r>
            <a:r>
              <a:rPr lang="en-GB" sz="2400" b="0" dirty="0" err="1">
                <a:solidFill>
                  <a:schemeClr val="bg1"/>
                </a:solidFill>
                <a:latin typeface="Consolas" panose="020B0609020204030204" pitchFamily="49" charset="0"/>
                <a:ea typeface="+mn-lt"/>
                <a:cs typeface="Consolas" panose="020B0609020204030204" pitchFamily="49" charset="0"/>
              </a:rPr>
              <a:t>qutip</a:t>
            </a:r>
            <a:r>
              <a:rPr lang="en-GB" sz="2800" b="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+mn-lt"/>
                <a:cs typeface="+mn-lt"/>
              </a:rPr>
              <a:t> package: includes python-optimized algorithms and data-structures. Direct access to numerical configuration parameters (tolerances, evaluation times, solver methods).</a:t>
            </a:r>
          </a:p>
          <a:p>
            <a:endParaRPr lang="en-GB" sz="28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sz="28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Includes a customizable noise model based on neutral-atom controls: laser amplitude fluctuations, SPAM errors, doppler effect, and effective noise channels (solved with a Quantum Master Equation).</a:t>
            </a:r>
          </a:p>
          <a:p>
            <a:endParaRPr lang="en-GB" sz="28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endParaRPr lang="en-GB" sz="28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66797-F9F2-702F-1DCB-CAEDB1ED2BF8}"/>
              </a:ext>
            </a:extLst>
          </p:cNvPr>
          <p:cNvSpPr txBox="1"/>
          <p:nvPr/>
        </p:nvSpPr>
        <p:spPr>
          <a:xfrm>
            <a:off x="3555833" y="2327444"/>
            <a:ext cx="10075974" cy="1054648"/>
          </a:xfrm>
          <a:prstGeom prst="rect">
            <a:avLst/>
          </a:prstGeom>
          <a:solidFill>
            <a:srgbClr val="000000"/>
          </a:solidFill>
        </p:spPr>
        <p:txBody>
          <a:bodyPr wrap="square" lIns="130048" tIns="65024" rIns="130048" bIns="65024" rtlCol="0" anchor="t">
            <a:spAutoFit/>
          </a:bodyPr>
          <a:lstStyle/>
          <a:p>
            <a:pPr algn="l"/>
            <a:r>
              <a:rPr lang="en-GB" b="0" dirty="0">
                <a:solidFill>
                  <a:schemeClr val="accent3"/>
                </a:solidFill>
                <a:latin typeface="Consolas"/>
                <a:cs typeface="Consolas" panose="020B0609020204030204" pitchFamily="49" charset="0"/>
              </a:rPr>
              <a:t>sim = Simulation(</a:t>
            </a:r>
            <a:r>
              <a:rPr lang="en-GB" b="0" dirty="0" err="1">
                <a:solidFill>
                  <a:schemeClr val="accent3"/>
                </a:solidFill>
                <a:latin typeface="Consolas"/>
                <a:cs typeface="Consolas" panose="020B0609020204030204" pitchFamily="49" charset="0"/>
              </a:rPr>
              <a:t>my_sequence</a:t>
            </a:r>
            <a:r>
              <a:rPr lang="en-GB" b="0" dirty="0">
                <a:solidFill>
                  <a:schemeClr val="accent3"/>
                </a:solidFill>
                <a:latin typeface="Consolas"/>
                <a:cs typeface="Consolas" panose="020B0609020204030204" pitchFamily="49" charset="0"/>
              </a:rPr>
              <a:t>)</a:t>
            </a:r>
          </a:p>
          <a:p>
            <a:pPr algn="l"/>
            <a:r>
              <a:rPr lang="en-GB" b="0" dirty="0">
                <a:solidFill>
                  <a:schemeClr val="accent3"/>
                </a:solidFill>
                <a:latin typeface="Consolas"/>
                <a:cs typeface="Consolas" panose="020B0609020204030204" pitchFamily="49" charset="0"/>
              </a:rPr>
              <a:t>results = </a:t>
            </a:r>
            <a:r>
              <a:rPr lang="en-GB" b="0" dirty="0" err="1">
                <a:solidFill>
                  <a:schemeClr val="accent3"/>
                </a:solidFill>
                <a:latin typeface="Consolas"/>
                <a:cs typeface="Consolas" panose="020B0609020204030204" pitchFamily="49" charset="0"/>
              </a:rPr>
              <a:t>sim.run</a:t>
            </a:r>
            <a:r>
              <a:rPr lang="en-GB" b="0" dirty="0">
                <a:solidFill>
                  <a:schemeClr val="accent3"/>
                </a:solidFill>
                <a:latin typeface="Consolas"/>
                <a:cs typeface="Consolas" panose="020B0609020204030204" pitchFamily="49" charset="0"/>
              </a:rPr>
              <a:t>()  </a:t>
            </a:r>
            <a:r>
              <a:rPr lang="en-GB" b="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 panose="020B0609020204030204" pitchFamily="49" charset="0"/>
              </a:rPr>
              <a:t>#</a:t>
            </a:r>
            <a:r>
              <a:rPr lang="en-GB" b="0" dirty="0" err="1">
                <a:solidFill>
                  <a:schemeClr val="bg2">
                    <a:lumMod val="75000"/>
                  </a:schemeClr>
                </a:solidFill>
                <a:latin typeface="Consolas"/>
                <a:cs typeface="Consolas" panose="020B0609020204030204" pitchFamily="49" charset="0"/>
              </a:rPr>
              <a:t>Schroedinger</a:t>
            </a:r>
            <a:r>
              <a:rPr lang="en-GB" b="0" dirty="0">
                <a:solidFill>
                  <a:schemeClr val="bg2">
                    <a:lumMod val="75000"/>
                  </a:schemeClr>
                </a:solidFill>
                <a:latin typeface="Consolas"/>
                <a:cs typeface="Consolas" panose="020B0609020204030204" pitchFamily="49" charset="0"/>
              </a:rPr>
              <a:t> equation solver for clean systems</a:t>
            </a:r>
            <a:endParaRPr lang="en-GB" b="0" dirty="0">
              <a:solidFill>
                <a:schemeClr val="bg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GB" b="0" dirty="0">
                <a:solidFill>
                  <a:schemeClr val="accent3"/>
                </a:solidFill>
                <a:latin typeface="Consolas"/>
                <a:cs typeface="Consolas" panose="020B0609020204030204" pitchFamily="49" charset="0"/>
              </a:rPr>
              <a:t>bitstrings = </a:t>
            </a:r>
            <a:r>
              <a:rPr lang="en-GB" b="0" dirty="0" err="1">
                <a:solidFill>
                  <a:schemeClr val="accent3"/>
                </a:solidFill>
                <a:latin typeface="Consolas"/>
                <a:cs typeface="Consolas" panose="020B0609020204030204" pitchFamily="49" charset="0"/>
              </a:rPr>
              <a:t>results.sample_final_state</a:t>
            </a:r>
            <a:r>
              <a:rPr lang="en-GB" b="0" dirty="0">
                <a:solidFill>
                  <a:schemeClr val="accent3"/>
                </a:solidFill>
                <a:latin typeface="Consolas"/>
                <a:cs typeface="Consolas" panose="020B0609020204030204" pitchFamily="49" charset="0"/>
              </a:rPr>
              <a:t>(300)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EC850-042F-6F6C-83C1-62DDDF2B77CE}"/>
              </a:ext>
            </a:extLst>
          </p:cNvPr>
          <p:cNvSpPr txBox="1"/>
          <p:nvPr/>
        </p:nvSpPr>
        <p:spPr>
          <a:xfrm>
            <a:off x="2151051" y="6185662"/>
            <a:ext cx="5988422" cy="224676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b="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cfg</a:t>
            </a:r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SimConfig</a:t>
            </a:r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(noise=('SPAM’), </a:t>
            </a:r>
          </a:p>
          <a:p>
            <a:pPr algn="l"/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eta=0.01,</a:t>
            </a:r>
          </a:p>
          <a:p>
            <a:pPr algn="l"/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epsilon=0.05, </a:t>
            </a:r>
          </a:p>
          <a:p>
            <a:pPr algn="l"/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GB" b="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epsilon_prime</a:t>
            </a:r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=0.02)</a:t>
            </a:r>
          </a:p>
          <a:p>
            <a:pPr algn="l"/>
            <a:r>
              <a:rPr lang="en-GB" b="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my_sim.set_config</a:t>
            </a:r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cfg</a:t>
            </a:r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algn="l"/>
            <a:r>
              <a:rPr lang="en-GB" b="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noisy_results</a:t>
            </a:r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sim.run</a:t>
            </a:r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l"/>
            <a:r>
              <a:rPr lang="en-GB" b="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noisy_results.plot</a:t>
            </a:r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my_observable</a:t>
            </a:r>
            <a:r>
              <a:rPr lang="en-GB" b="0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3641B-9507-3484-174D-3EE20A3E6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009" y="5984739"/>
            <a:ext cx="4823473" cy="3219510"/>
          </a:xfrm>
          <a:prstGeom prst="rect">
            <a:avLst/>
          </a:prstGeom>
        </p:spPr>
      </p:pic>
      <p:sp>
        <p:nvSpPr>
          <p:cNvPr id="13" name="FIRST EXPERIMENTAL RESULTS: PULSE SEQUENCE">
            <a:extLst>
              <a:ext uri="{FF2B5EF4-FFF2-40B4-BE49-F238E27FC236}">
                <a16:creationId xmlns:a16="http://schemas.microsoft.com/office/drawing/2014/main" id="{92017B53-11FA-D994-4DFB-5D73A6E05513}"/>
              </a:ext>
            </a:extLst>
          </p:cNvPr>
          <p:cNvSpPr txBox="1"/>
          <p:nvPr/>
        </p:nvSpPr>
        <p:spPr>
          <a:xfrm>
            <a:off x="1058339" y="211464"/>
            <a:ext cx="13544619" cy="9039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EMULATION: </a:t>
            </a:r>
            <a:r>
              <a:rPr lang="fr-FR" sz="4534" dirty="0" err="1">
                <a:solidFill>
                  <a:schemeClr val="bg1"/>
                </a:solidFill>
              </a:rPr>
              <a:t>using</a:t>
            </a:r>
            <a:r>
              <a:rPr lang="fr-FR" sz="4534" dirty="0">
                <a:solidFill>
                  <a:schemeClr val="bg1"/>
                </a:solidFill>
              </a:rPr>
              <a:t> </a:t>
            </a:r>
            <a:r>
              <a:rPr lang="fr-FR" sz="5400" cap="non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Pulser</a:t>
            </a:r>
            <a:endParaRPr sz="45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9B6B25-9C34-4BE5-BB2C-2A2B610067F7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33880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75802FF-0C48-432F-A03D-755270F6F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4" y="9204249"/>
            <a:ext cx="3438052" cy="549352"/>
          </a:xfrm>
          <a:noFill/>
        </p:spPr>
        <p:txBody>
          <a:bodyPr lIns="512000"/>
          <a:lstStyle/>
          <a:p>
            <a:r>
              <a:rPr lang="fr-FR" sz="1422">
                <a:latin typeface="Work Sans Light" panose="00000400000000000000" pitchFamily="2" charset="0"/>
              </a:rPr>
              <a:t>Confidential 2022 Pasqal SAS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5D70E-829F-CA43-946E-3540E0DC91A5}"/>
              </a:ext>
            </a:extLst>
          </p:cNvPr>
          <p:cNvSpPr txBox="1"/>
          <p:nvPr/>
        </p:nvSpPr>
        <p:spPr>
          <a:xfrm>
            <a:off x="2510118" y="1886127"/>
            <a:ext cx="11554508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FR" sz="4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Full Installation: </a:t>
            </a:r>
            <a:r>
              <a:rPr lang="en-GB" sz="4400" b="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pulser</a:t>
            </a:r>
            <a:r>
              <a:rPr lang="en-FR" sz="4400" b="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FR" sz="40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onsolas" panose="020B0609020204030204" pitchFamily="49" charset="0"/>
              </a:rPr>
              <a:t>Pre-requisites:</a:t>
            </a:r>
          </a:p>
          <a:p>
            <a:pPr marL="1788132" lvl="2" indent="-487672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FR" sz="36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onsolas" panose="020B0609020204030204" pitchFamily="49" charset="0"/>
              </a:rPr>
              <a:t>Python 3.7 or higher</a:t>
            </a:r>
          </a:p>
          <a:p>
            <a:pPr marL="1788132" lvl="2" indent="-487672" algn="l">
              <a:lnSpc>
                <a:spcPct val="150000"/>
              </a:lnSpc>
              <a:buFont typeface="Wingdings" pitchFamily="2" charset="2"/>
              <a:buChar char="ü"/>
            </a:pPr>
            <a:r>
              <a:rPr lang="en-FR" sz="36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onsolas" panose="020B0609020204030204" pitchFamily="49" charset="0"/>
              </a:rPr>
              <a:t>Recommended: Jupyter Notebook installed</a:t>
            </a:r>
          </a:p>
          <a:p>
            <a:pPr lvl="2">
              <a:lnSpc>
                <a:spcPct val="150000"/>
              </a:lnSpc>
            </a:pPr>
            <a:endParaRPr lang="en-FR" sz="36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FR" sz="40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GitHub Repository: </a:t>
            </a:r>
            <a:r>
              <a:rPr lang="en-GB" sz="4000" b="0" dirty="0">
                <a:solidFill>
                  <a:schemeClr val="bg1"/>
                </a:solidFill>
                <a:latin typeface="Avenir Next Condensed" panose="020B0506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https://github.com/pasqal-io/Pulser</a:t>
            </a:r>
            <a:endParaRPr lang="en-GB" sz="4000" b="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FR" sz="40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Documentation: </a:t>
            </a:r>
            <a:r>
              <a:rPr lang="en-GB" sz="4000" b="0" dirty="0">
                <a:solidFill>
                  <a:schemeClr val="bg1"/>
                </a:solidFill>
                <a:latin typeface="Avenir Next Condensed" panose="020B0506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https://pulser.readthedocs.io/</a:t>
            </a:r>
            <a:endParaRPr lang="en-GB" sz="4000" b="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0" name="FIRST EXPERIMENTAL RESULTS: PULSE SEQUENCE">
            <a:extLst>
              <a:ext uri="{FF2B5EF4-FFF2-40B4-BE49-F238E27FC236}">
                <a16:creationId xmlns:a16="http://schemas.microsoft.com/office/drawing/2014/main" id="{BB4EB5E0-50CB-CB50-03C6-4A7BF69EE105}"/>
              </a:ext>
            </a:extLst>
          </p:cNvPr>
          <p:cNvSpPr txBox="1"/>
          <p:nvPr/>
        </p:nvSpPr>
        <p:spPr>
          <a:xfrm>
            <a:off x="1058339" y="211464"/>
            <a:ext cx="13544619" cy="9039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EMULATION: </a:t>
            </a:r>
            <a:r>
              <a:rPr lang="fr-FR" sz="4534" dirty="0" err="1">
                <a:solidFill>
                  <a:schemeClr val="bg1"/>
                </a:solidFill>
              </a:rPr>
              <a:t>using</a:t>
            </a:r>
            <a:r>
              <a:rPr lang="fr-FR" sz="4534" dirty="0">
                <a:solidFill>
                  <a:schemeClr val="bg1"/>
                </a:solidFill>
              </a:rPr>
              <a:t> </a:t>
            </a:r>
            <a:r>
              <a:rPr lang="fr-FR" sz="5400" cap="none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Pulser</a:t>
            </a:r>
            <a:endParaRPr sz="4534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D4A659-50C6-612B-76A8-99F82A6F2F84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74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IRST EXPERIMENTAL RESULTS: PULSE SEQUENCE"/>
          <p:cNvSpPr txBox="1"/>
          <p:nvPr/>
        </p:nvSpPr>
        <p:spPr>
          <a:xfrm>
            <a:off x="1058339" y="1143716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OUTLINE</a:t>
            </a:r>
            <a:endParaRPr sz="4534" dirty="0">
              <a:solidFill>
                <a:schemeClr val="bg1"/>
              </a:solidFill>
            </a:endParaRPr>
          </a:p>
        </p:txBody>
      </p:sp>
      <p:sp>
        <p:nvSpPr>
          <p:cNvPr id="5" name="Recap…">
            <a:extLst>
              <a:ext uri="{FF2B5EF4-FFF2-40B4-BE49-F238E27FC236}">
                <a16:creationId xmlns:a16="http://schemas.microsoft.com/office/drawing/2014/main" id="{4EBA02D4-634C-6042-B109-0D19AD44354B}"/>
              </a:ext>
            </a:extLst>
          </p:cNvPr>
          <p:cNvSpPr txBox="1"/>
          <p:nvPr/>
        </p:nvSpPr>
        <p:spPr>
          <a:xfrm>
            <a:off x="2320803" y="3177580"/>
            <a:ext cx="12102273" cy="4504938"/>
          </a:xfrm>
          <a:prstGeom prst="rect">
            <a:avLst/>
          </a:prstGeom>
          <a:noFill/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6125" tIns="36125" rIns="36125" bIns="36125" anchor="ctr">
            <a:spAutoFit/>
          </a:bodyPr>
          <a:lstStyle/>
          <a:p>
            <a:pPr marL="457200" indent="-457200" algn="l">
              <a:buSzPct val="125000"/>
              <a:buFont typeface="Courier New" panose="02070309020205020404" pitchFamily="49" charset="0"/>
              <a:buChar char="o"/>
              <a:defRPr sz="1800" b="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GB" sz="3200" b="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THE NEUTRAL ATOMS QUANTUM PROCESSOR</a:t>
            </a:r>
          </a:p>
          <a:p>
            <a:pPr marL="457200" indent="-457200" algn="l">
              <a:buSzPct val="125000"/>
              <a:buFont typeface="Courier New" panose="02070309020205020404" pitchFamily="49" charset="0"/>
              <a:buChar char="o"/>
              <a:defRPr sz="1800" b="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en-GB" sz="3200" b="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marL="457200" indent="-457200" algn="l">
              <a:buSzPct val="125000"/>
              <a:buFont typeface="Courier New" panose="02070309020205020404" pitchFamily="49" charset="0"/>
              <a:buChar char="o"/>
              <a:defRPr sz="1800" b="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GB" sz="3200" b="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APPLICATIONS</a:t>
            </a:r>
          </a:p>
          <a:p>
            <a:pPr algn="l">
              <a:buSzPct val="125000"/>
              <a:defRPr sz="1800" b="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en-GB" sz="3200" b="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marL="457200" indent="-457200" algn="l">
              <a:buSzPct val="125000"/>
              <a:buFont typeface="Courier New" panose="02070309020205020404" pitchFamily="49" charset="0"/>
              <a:buChar char="o"/>
              <a:defRPr sz="1800" b="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GB" sz="3200" b="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EMULATION OF THE QPU</a:t>
            </a:r>
          </a:p>
          <a:p>
            <a:pPr marL="457200" indent="-457200" algn="l">
              <a:buSzPct val="125000"/>
              <a:buFont typeface="Courier New" panose="02070309020205020404" pitchFamily="49" charset="0"/>
              <a:buChar char="o"/>
              <a:defRPr sz="1800" b="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en-GB" sz="3200" b="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marL="457200" indent="-457200" algn="l">
              <a:buSzPct val="125000"/>
              <a:buFont typeface="Courier New" panose="02070309020205020404" pitchFamily="49" charset="0"/>
              <a:buChar char="o"/>
              <a:defRPr sz="1800" b="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GB" sz="3200" b="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MEASUREMENT AND CONTROL</a:t>
            </a:r>
          </a:p>
          <a:p>
            <a:pPr marL="457200" indent="-457200" algn="l">
              <a:buSzPct val="125000"/>
              <a:buFont typeface="Courier New" panose="02070309020205020404" pitchFamily="49" charset="0"/>
              <a:buChar char="o"/>
              <a:defRPr sz="1800" b="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endParaRPr lang="en-GB" sz="3200" b="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pPr marL="457200" indent="-457200" algn="l">
              <a:buSzPct val="125000"/>
              <a:buFont typeface="Courier New" panose="02070309020205020404" pitchFamily="49" charset="0"/>
              <a:buChar char="o"/>
              <a:defRPr sz="1800" b="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rPr lang="en-GB" sz="3200" b="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PERSPECTIVE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43016C-C52E-4547-871C-F11D50368678}"/>
              </a:ext>
            </a:extLst>
          </p:cNvPr>
          <p:cNvCxnSpPr>
            <a:cxnSpLocks/>
          </p:cNvCxnSpPr>
          <p:nvPr/>
        </p:nvCxnSpPr>
        <p:spPr>
          <a:xfrm>
            <a:off x="914400" y="1914427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78764-9459-FD4F-9D24-F182D13256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2</a:t>
            </a:fld>
            <a:endParaRPr lang="en-FR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EMULATION OF THE QPU</a:t>
            </a:r>
            <a:endParaRPr sz="4534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20</a:t>
            </a:fld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6E31F-63B2-0047-A203-C3AF0121BD87}"/>
              </a:ext>
            </a:extLst>
          </p:cNvPr>
          <p:cNvSpPr/>
          <p:nvPr/>
        </p:nvSpPr>
        <p:spPr>
          <a:xfrm>
            <a:off x="1753849" y="3168640"/>
            <a:ext cx="661066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What limits the simulation of quantum computers?</a:t>
            </a:r>
          </a:p>
          <a:p>
            <a:pPr algn="l"/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State Vector Evolution (Schrodinger Equation)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Density Matrix (Quantum Master Equation) 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Tensor Network Simulations.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algn="l"/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D8195D-5E9E-F379-7139-E019B6BAADA9}"/>
              </a:ext>
            </a:extLst>
          </p:cNvPr>
          <p:cNvGrpSpPr/>
          <p:nvPr/>
        </p:nvGrpSpPr>
        <p:grpSpPr>
          <a:xfrm>
            <a:off x="8601442" y="2118422"/>
            <a:ext cx="6984972" cy="6051545"/>
            <a:chOff x="8601442" y="2653259"/>
            <a:chExt cx="6984972" cy="60515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8D98D27-8539-8435-AE38-C08E02710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1442" y="2653259"/>
              <a:ext cx="6984972" cy="605154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F84F55-6408-AD70-151B-EA3758103A98}"/>
                </a:ext>
              </a:extLst>
            </p:cNvPr>
            <p:cNvSpPr/>
            <p:nvPr/>
          </p:nvSpPr>
          <p:spPr>
            <a:xfrm>
              <a:off x="12128740" y="3642785"/>
              <a:ext cx="3457674" cy="290860"/>
            </a:xfrm>
            <a:prstGeom prst="rect">
              <a:avLst/>
            </a:prstGeom>
            <a:solidFill>
              <a:srgbClr val="8EAE89">
                <a:alpha val="44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DF2CEE-EA60-39E3-21A7-1B41F5880F44}"/>
                </a:ext>
              </a:extLst>
            </p:cNvPr>
            <p:cNvSpPr/>
            <p:nvPr/>
          </p:nvSpPr>
          <p:spPr>
            <a:xfrm>
              <a:off x="8670131" y="4034287"/>
              <a:ext cx="6802577" cy="258792"/>
            </a:xfrm>
            <a:prstGeom prst="rect">
              <a:avLst/>
            </a:prstGeom>
            <a:solidFill>
              <a:srgbClr val="8EAE89">
                <a:alpha val="44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33FDD0-43C6-A3BA-1F70-AC96C20E7FE4}"/>
                </a:ext>
              </a:extLst>
            </p:cNvPr>
            <p:cNvSpPr/>
            <p:nvPr/>
          </p:nvSpPr>
          <p:spPr>
            <a:xfrm>
              <a:off x="8670131" y="4359506"/>
              <a:ext cx="6802577" cy="280869"/>
            </a:xfrm>
            <a:prstGeom prst="rect">
              <a:avLst/>
            </a:prstGeom>
            <a:solidFill>
              <a:srgbClr val="8EAE89">
                <a:alpha val="44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65DF17-E524-8AFB-A42C-1D1388A301BA}"/>
                </a:ext>
              </a:extLst>
            </p:cNvPr>
            <p:cNvSpPr/>
            <p:nvPr/>
          </p:nvSpPr>
          <p:spPr>
            <a:xfrm>
              <a:off x="8670130" y="4701079"/>
              <a:ext cx="6802577" cy="258792"/>
            </a:xfrm>
            <a:prstGeom prst="rect">
              <a:avLst/>
            </a:prstGeom>
            <a:solidFill>
              <a:srgbClr val="8EAE89">
                <a:alpha val="44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75E2F6-AC6E-4CE7-2BEF-FBB058DEDFA7}"/>
                </a:ext>
              </a:extLst>
            </p:cNvPr>
            <p:cNvSpPr/>
            <p:nvPr/>
          </p:nvSpPr>
          <p:spPr>
            <a:xfrm>
              <a:off x="8696592" y="7047017"/>
              <a:ext cx="6889821" cy="219466"/>
            </a:xfrm>
            <a:prstGeom prst="rect">
              <a:avLst/>
            </a:prstGeom>
            <a:solidFill>
              <a:srgbClr val="8EAE89">
                <a:alpha val="44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D29C18-A543-E4CE-2AE6-AB8FC95F2E8E}"/>
                </a:ext>
              </a:extLst>
            </p:cNvPr>
            <p:cNvSpPr/>
            <p:nvPr/>
          </p:nvSpPr>
          <p:spPr>
            <a:xfrm>
              <a:off x="8696592" y="7401631"/>
              <a:ext cx="5796951" cy="258792"/>
            </a:xfrm>
            <a:prstGeom prst="rect">
              <a:avLst/>
            </a:prstGeom>
            <a:solidFill>
              <a:srgbClr val="8EAE89">
                <a:alpha val="44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B2F807-0320-AF1D-7A6C-71EBB5FE8573}"/>
                </a:ext>
              </a:extLst>
            </p:cNvPr>
            <p:cNvSpPr/>
            <p:nvPr/>
          </p:nvSpPr>
          <p:spPr>
            <a:xfrm>
              <a:off x="12128740" y="7766179"/>
              <a:ext cx="3457672" cy="219463"/>
            </a:xfrm>
            <a:prstGeom prst="rect">
              <a:avLst/>
            </a:prstGeom>
            <a:solidFill>
              <a:srgbClr val="8EAE89">
                <a:alpha val="44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D3D2AF-A2E9-0D86-A867-3D18AE71DEF4}"/>
                </a:ext>
              </a:extLst>
            </p:cNvPr>
            <p:cNvSpPr/>
            <p:nvPr/>
          </p:nvSpPr>
          <p:spPr>
            <a:xfrm>
              <a:off x="8696592" y="8086431"/>
              <a:ext cx="5796951" cy="258792"/>
            </a:xfrm>
            <a:prstGeom prst="rect">
              <a:avLst/>
            </a:prstGeom>
            <a:solidFill>
              <a:srgbClr val="8EAE89">
                <a:alpha val="44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FA3E76-D393-78A5-E480-A949C5684013}"/>
                </a:ext>
              </a:extLst>
            </p:cNvPr>
            <p:cNvSpPr/>
            <p:nvPr/>
          </p:nvSpPr>
          <p:spPr>
            <a:xfrm>
              <a:off x="8696593" y="8411650"/>
              <a:ext cx="4691604" cy="214151"/>
            </a:xfrm>
            <a:prstGeom prst="rect">
              <a:avLst/>
            </a:prstGeom>
            <a:solidFill>
              <a:srgbClr val="8EAE89">
                <a:alpha val="44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2B5703-2035-CF47-74F8-BAE62B6E77B4}"/>
                </a:ext>
              </a:extLst>
            </p:cNvPr>
            <p:cNvSpPr/>
            <p:nvPr/>
          </p:nvSpPr>
          <p:spPr>
            <a:xfrm>
              <a:off x="12732589" y="6653077"/>
              <a:ext cx="2740119" cy="314937"/>
            </a:xfrm>
            <a:prstGeom prst="rect">
              <a:avLst/>
            </a:prstGeom>
            <a:solidFill>
              <a:srgbClr val="8EAE89">
                <a:alpha val="44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9DB07A-BD0B-6952-E664-0779B9F0E9B6}"/>
                </a:ext>
              </a:extLst>
            </p:cNvPr>
            <p:cNvSpPr/>
            <p:nvPr/>
          </p:nvSpPr>
          <p:spPr>
            <a:xfrm>
              <a:off x="8670130" y="5060660"/>
              <a:ext cx="818927" cy="237006"/>
            </a:xfrm>
            <a:prstGeom prst="rect">
              <a:avLst/>
            </a:prstGeom>
            <a:solidFill>
              <a:srgbClr val="8EAE89">
                <a:alpha val="44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8078884-537F-1587-2E34-1823D7D8841D}"/>
              </a:ext>
            </a:extLst>
          </p:cNvPr>
          <p:cNvSpPr/>
          <p:nvPr/>
        </p:nvSpPr>
        <p:spPr>
          <a:xfrm>
            <a:off x="11306432" y="8254801"/>
            <a:ext cx="4395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Zhou, Y.,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Stoudenmire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E. M., &amp;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Waintal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X. (2020). What limits the simulation of quantum computers?.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Physical Review X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10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(4), 041038.</a:t>
            </a:r>
            <a:endParaRPr lang="en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4588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38EC47-B725-FEB7-7333-A00ADC1849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21</a:t>
            </a:fld>
            <a:endParaRPr lang="en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2F65B-53F7-56D6-2F22-A6748A57ABDA}"/>
              </a:ext>
            </a:extLst>
          </p:cNvPr>
          <p:cNvSpPr txBox="1"/>
          <p:nvPr/>
        </p:nvSpPr>
        <p:spPr>
          <a:xfrm>
            <a:off x="920054" y="1249237"/>
            <a:ext cx="15234346" cy="90794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sz="32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We have two main projects in emulation, written in </a:t>
            </a:r>
            <a:r>
              <a:rPr lang="en-GB" sz="3200" b="0" dirty="0">
                <a:solidFill>
                  <a:schemeClr val="bg1"/>
                </a:solidFill>
                <a:latin typeface="Avenir Next Condensed" panose="020B0506020202020204" pitchFamily="34" charset="0"/>
                <a:cs typeface="Calibri"/>
              </a:rPr>
              <a:t>Julia</a:t>
            </a:r>
            <a:r>
              <a:rPr lang="en-GB" sz="32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:</a:t>
            </a:r>
          </a:p>
          <a:p>
            <a:pPr algn="ctr"/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cs typeface="Consolas" panose="020B0609020204030204" pitchFamily="49" charset="0"/>
            </a:endParaRPr>
          </a:p>
          <a:p>
            <a:pPr algn="ctr"/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cs typeface="Consolas" panose="020B0609020204030204" pitchFamily="49" charset="0"/>
            </a:endParaRPr>
          </a:p>
          <a:p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ea typeface="+mn-lt"/>
              <a:cs typeface="+mn-lt"/>
            </a:endParaRPr>
          </a:p>
          <a:p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sz="32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Examples of simulation tasks:</a:t>
            </a:r>
          </a:p>
          <a:p>
            <a:pPr marL="342900" indent="-342900">
              <a:buFontTx/>
              <a:buChar char="-"/>
            </a:pPr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GB" sz="28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2µs dynamics for a 10x10 square array of atoms interacting with </a:t>
            </a:r>
            <a:r>
              <a:rPr lang="en-GB" sz="2800" b="0" dirty="0" err="1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Ising</a:t>
            </a:r>
            <a:r>
              <a:rPr lang="en-GB" sz="28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 coupling and using the resulting MPS to calculate entanglement entropy (using EMU-T).</a:t>
            </a:r>
          </a:p>
          <a:p>
            <a:pPr lvl="1"/>
            <a:endParaRPr lang="en-GB" sz="24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en-GB" sz="28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Multi-threaded simulation of a set of parametrized noisy pulse sequences for a 20-qubit system to determine an optimal shape (using EMU-S)</a:t>
            </a:r>
          </a:p>
          <a:p>
            <a:pPr marL="800100" lvl="1" indent="-342900">
              <a:buFontTx/>
              <a:buChar char="-"/>
            </a:pPr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pPr marL="800100" lvl="1" indent="-342900">
              <a:buFontTx/>
              <a:buChar char="-"/>
            </a:pPr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  <a:p>
            <a:endParaRPr lang="en-GB" sz="32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3C08DC8-C365-F6E4-0E03-A0D8B564C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999626"/>
              </p:ext>
            </p:extLst>
          </p:nvPr>
        </p:nvGraphicFramePr>
        <p:xfrm>
          <a:off x="1763984" y="2098505"/>
          <a:ext cx="13780816" cy="28192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90408">
                  <a:extLst>
                    <a:ext uri="{9D8B030D-6E8A-4147-A177-3AD203B41FA5}">
                      <a16:colId xmlns:a16="http://schemas.microsoft.com/office/drawing/2014/main" val="3610638105"/>
                    </a:ext>
                  </a:extLst>
                </a:gridCol>
                <a:gridCol w="6890408">
                  <a:extLst>
                    <a:ext uri="{9D8B030D-6E8A-4147-A177-3AD203B41FA5}">
                      <a16:colId xmlns:a16="http://schemas.microsoft.com/office/drawing/2014/main" val="3293120886"/>
                    </a:ext>
                  </a:extLst>
                </a:gridCol>
              </a:tblGrid>
              <a:tr h="533258">
                <a:tc>
                  <a:txBody>
                    <a:bodyPr/>
                    <a:lstStyle/>
                    <a:p>
                      <a:pPr algn="ctr"/>
                      <a:r>
                        <a:rPr lang="en-FR" sz="2800" b="0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Helvetica Neue" panose="02000503000000020004" pitchFamily="2" charset="0"/>
                          <a:cs typeface="Consolas" panose="020B0609020204030204" pitchFamily="49" charset="0"/>
                        </a:rPr>
                        <a:t>EMU-T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EAE8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FR" sz="2800" b="0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EMU-S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048370"/>
                  </a:ext>
                </a:extLst>
              </a:tr>
              <a:tr h="1972321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Based on </a:t>
                      </a: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" panose="020B0506020202020204" pitchFamily="34" charset="0"/>
                        </a:rPr>
                        <a:t>Tensor Networks</a:t>
                      </a: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 (</a:t>
                      </a:r>
                      <a:r>
                        <a:rPr lang="en-FR" sz="2000" b="0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iTensors.jl</a:t>
                      </a: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Simulates dynamics with TDVP algorithm.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Can handle several tasks in 1D and 2D atom geometry, based on MPS.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(In Development) PEPS dynamics.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FR" sz="1400" b="0" i="0" dirty="0">
                        <a:solidFill>
                          <a:schemeClr val="bg1"/>
                        </a:solidFill>
                        <a:latin typeface="Avenir Next Condensed Ultra Lig" panose="020B0206020202020204" pitchFamily="34" charset="7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196A9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Based on </a:t>
                      </a: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" panose="020B0506020202020204" pitchFamily="34" charset="0"/>
                        </a:rPr>
                        <a:t>State Vector evolution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Uses </a:t>
                      </a: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" panose="020B0506020202020204" pitchFamily="34" charset="0"/>
                        </a:rPr>
                        <a:t>Krylov </a:t>
                      </a: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methods as well as Julia’s </a:t>
                      </a:r>
                      <a:r>
                        <a:rPr lang="en-FR" sz="2000" b="0" i="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DifferentialEquations.jl</a:t>
                      </a: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package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Includes Noise model from Pulser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FR" sz="2400" b="0" i="0" dirty="0">
                          <a:solidFill>
                            <a:schemeClr val="bg1"/>
                          </a:solidFill>
                          <a:latin typeface="Avenir Next Condensed Ultra Lig" panose="020B0206020202020204" pitchFamily="34" charset="77"/>
                        </a:rPr>
                        <a:t>Includes Parallelization algorithms for stochastic Schrödinger equation jobs.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9A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567477"/>
                  </a:ext>
                </a:extLst>
              </a:tr>
            </a:tbl>
          </a:graphicData>
        </a:graphic>
      </p:graphicFrame>
      <p:sp>
        <p:nvSpPr>
          <p:cNvPr id="8" name="FIRST EXPERIMENTAL RESULTS: PULSE SEQUENCE">
            <a:extLst>
              <a:ext uri="{FF2B5EF4-FFF2-40B4-BE49-F238E27FC236}">
                <a16:creationId xmlns:a16="http://schemas.microsoft.com/office/drawing/2014/main" id="{4DEF398C-E771-CB33-7B61-A828AB90559C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HIGH PERFORMANCE EMULATORS</a:t>
            </a:r>
            <a:endParaRPr sz="4534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048ACA-C0D1-8DA0-6B7B-C711429BAF3A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7140190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PASQAL </a:t>
            </a:r>
            <a:r>
              <a:rPr lang="fr-FR" sz="4534" dirty="0" err="1">
                <a:solidFill>
                  <a:schemeClr val="bg1"/>
                </a:solidFill>
              </a:rPr>
              <a:t>dgx</a:t>
            </a:r>
            <a:r>
              <a:rPr lang="fr-FR" sz="4534" dirty="0">
                <a:solidFill>
                  <a:schemeClr val="bg1"/>
                </a:solidFill>
              </a:rPr>
              <a:t> GPU cluster</a:t>
            </a:r>
            <a:endParaRPr sz="4534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22</a:t>
            </a:fld>
            <a:endParaRPr lang="en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2C84D8-6077-894F-82E7-64B9E073D8A1}"/>
              </a:ext>
            </a:extLst>
          </p:cNvPr>
          <p:cNvSpPr txBox="1"/>
          <p:nvPr/>
        </p:nvSpPr>
        <p:spPr>
          <a:xfrm>
            <a:off x="2980944" y="7735285"/>
            <a:ext cx="1149286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HARDWARE SPECIFICATIONS:</a:t>
            </a:r>
            <a:endParaRPr lang="en-GB" sz="2800" b="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Calibri"/>
            </a:endParaRPr>
          </a:p>
          <a:p>
            <a:r>
              <a:rPr lang="en-GB" sz="24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Cluster of </a:t>
            </a:r>
            <a:r>
              <a:rPr lang="en-GB" sz="28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10</a:t>
            </a:r>
            <a:r>
              <a:rPr lang="en-GB" sz="2400" b="0" dirty="0">
                <a:solidFill>
                  <a:schemeClr val="bg1"/>
                </a:solidFill>
                <a:latin typeface="Avenir Next Condensed Ultra Lig" panose="020B0206020202020204" pitchFamily="34" charset="77"/>
                <a:cs typeface="Calibri"/>
              </a:rPr>
              <a:t> nodes with DGX A100 320 GB,  2x </a:t>
            </a:r>
            <a:r>
              <a:rPr lang="en-GB" sz="2400" b="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+mn-lt"/>
                <a:cs typeface="+mn-lt"/>
              </a:rPr>
              <a:t>AMD Rome 7742 (64 cores/ 2,25 GHz) processors, and 1 TB RAM</a:t>
            </a:r>
          </a:p>
          <a:p>
            <a:r>
              <a:rPr lang="en-GB" sz="2400" b="0" dirty="0">
                <a:solidFill>
                  <a:schemeClr val="bg1"/>
                </a:solidFill>
                <a:latin typeface="Avenir Next Condensed Ultra Lig" panose="020B0206020202020204" pitchFamily="34" charset="77"/>
                <a:ea typeface="+mn-lt"/>
                <a:cs typeface="+mn-lt"/>
              </a:rPr>
              <a:t>Mellanox® Quantum(TM) HDR InfiniBand Switch</a:t>
            </a:r>
            <a:endParaRPr lang="en-GB" sz="2400" b="0" dirty="0">
              <a:solidFill>
                <a:schemeClr val="bg1"/>
              </a:solidFill>
              <a:latin typeface="Avenir Next Condensed Ultra Lig" panose="020B0206020202020204" pitchFamily="34" charset="77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4DCDBF-161F-471D-4D70-7E2D416D0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467" y="1819506"/>
            <a:ext cx="6652718" cy="4989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415559-96B4-FB39-C65D-9460AD190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478" y="1819506"/>
            <a:ext cx="6686742" cy="49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4740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5086536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OVERVIEW </a:t>
            </a:r>
            <a:endParaRPr sz="4534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596750" y="8867251"/>
            <a:ext cx="311196" cy="382947"/>
          </a:xfrm>
        </p:spPr>
        <p:txBody>
          <a:bodyPr/>
          <a:lstStyle/>
          <a:p>
            <a:fld id="{86CB4B4D-7CA3-9044-876B-883B54F8677D}" type="slidenum">
              <a:rPr lang="en-FR" smtClean="0">
                <a:latin typeface="Avenir Next Condensed" panose="020B0506020202020204" pitchFamily="34" charset="0"/>
              </a:rPr>
              <a:t>23</a:t>
            </a:fld>
            <a:endParaRPr lang="en-FR">
              <a:latin typeface="Avenir Next Condensed" panose="020B0506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EE0704-F3A9-D94C-9B07-CC2C375A28AC}"/>
              </a:ext>
            </a:extLst>
          </p:cNvPr>
          <p:cNvSpPr/>
          <p:nvPr/>
        </p:nvSpPr>
        <p:spPr>
          <a:xfrm>
            <a:off x="2189107" y="1313527"/>
            <a:ext cx="12070080" cy="1426464"/>
          </a:xfrm>
          <a:prstGeom prst="rect">
            <a:avLst/>
          </a:prstGeom>
          <a:solidFill>
            <a:srgbClr val="A196A9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437E84-4E8A-3F43-9C65-3AEB29E6210A}"/>
              </a:ext>
            </a:extLst>
          </p:cNvPr>
          <p:cNvSpPr/>
          <p:nvPr/>
        </p:nvSpPr>
        <p:spPr>
          <a:xfrm>
            <a:off x="8369654" y="2916344"/>
            <a:ext cx="5898069" cy="6120000"/>
          </a:xfrm>
          <a:prstGeom prst="rect">
            <a:avLst/>
          </a:prstGeom>
          <a:solidFill>
            <a:srgbClr val="6A8267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5" name="Image 80">
            <a:extLst>
              <a:ext uri="{FF2B5EF4-FFF2-40B4-BE49-F238E27FC236}">
                <a16:creationId xmlns:a16="http://schemas.microsoft.com/office/drawing/2014/main" id="{A0D872FB-4F05-8FCA-072C-97ED40EB9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3" t="14227" r="14296" b="7159"/>
          <a:stretch/>
        </p:blipFill>
        <p:spPr>
          <a:xfrm>
            <a:off x="8433688" y="4229438"/>
            <a:ext cx="3481443" cy="3536703"/>
          </a:xfrm>
          <a:prstGeom prst="ellipse">
            <a:avLst/>
          </a:prstGeom>
          <a:ln w="12700">
            <a:solidFill>
              <a:srgbClr val="000000">
                <a:alpha val="0"/>
              </a:srgbClr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94D1226-9546-4547-B827-D211B3F50214}"/>
              </a:ext>
            </a:extLst>
          </p:cNvPr>
          <p:cNvSpPr/>
          <p:nvPr/>
        </p:nvSpPr>
        <p:spPr>
          <a:xfrm>
            <a:off x="2151748" y="2908750"/>
            <a:ext cx="5898069" cy="6156000"/>
          </a:xfrm>
          <a:prstGeom prst="rect">
            <a:avLst/>
          </a:prstGeom>
          <a:solidFill>
            <a:srgbClr val="C79A6C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A3DE7-7F20-C747-9737-9B3546C040E2}"/>
              </a:ext>
            </a:extLst>
          </p:cNvPr>
          <p:cNvSpPr txBox="1"/>
          <p:nvPr/>
        </p:nvSpPr>
        <p:spPr>
          <a:xfrm>
            <a:off x="3243714" y="1399910"/>
            <a:ext cx="9777984" cy="485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r>
              <a:rPr lang="en-GB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Applications SDK (QUBO, UD-MIS, QEK, DQC)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15F613-14C2-1F40-AFE9-C165C0E74881}"/>
              </a:ext>
            </a:extLst>
          </p:cNvPr>
          <p:cNvSpPr txBox="1"/>
          <p:nvPr/>
        </p:nvSpPr>
        <p:spPr>
          <a:xfrm>
            <a:off x="3670434" y="2021848"/>
            <a:ext cx="8875776" cy="48560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r>
              <a:rPr lang="en-GB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Quantum Computing Framework (Pulser, </a:t>
            </a:r>
            <a:r>
              <a:rPr lang="en-GB" sz="2800" b="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PasQasm</a:t>
            </a:r>
            <a:r>
              <a:rPr lang="en-GB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F91960-DF02-804C-84EE-6BB02F0086BB}"/>
              </a:ext>
            </a:extLst>
          </p:cNvPr>
          <p:cNvSpPr txBox="1"/>
          <p:nvPr/>
        </p:nvSpPr>
        <p:spPr>
          <a:xfrm>
            <a:off x="2744773" y="3070530"/>
            <a:ext cx="4524515" cy="1224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r>
              <a:rPr lang="en-GB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Quantum Circuit Emulators (pulser-simulation, EMU-T, EMU-R)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Condensed" panose="020B0506020202020204" pitchFamily="34" charset="0"/>
              <a:sym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FE6926-F842-854B-98D2-D0733BB21E93}"/>
              </a:ext>
            </a:extLst>
          </p:cNvPr>
          <p:cNvSpPr txBox="1"/>
          <p:nvPr/>
        </p:nvSpPr>
        <p:spPr>
          <a:xfrm>
            <a:off x="2637162" y="4849071"/>
            <a:ext cx="2066543" cy="12242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r>
              <a:rPr lang="en-GB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PASQAL GPU Cluster</a:t>
            </a: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Condensed" panose="020B0506020202020204" pitchFamily="34" charset="0"/>
              <a:sym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10AD93-31FB-9D48-AA48-023C8F4A31B6}"/>
              </a:ext>
            </a:extLst>
          </p:cNvPr>
          <p:cNvSpPr txBox="1"/>
          <p:nvPr/>
        </p:nvSpPr>
        <p:spPr>
          <a:xfrm>
            <a:off x="9336416" y="3273386"/>
            <a:ext cx="3918082" cy="54715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FR" sz="32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Condensed" panose="020B0506020202020204" pitchFamily="34" charset="0"/>
                <a:sym typeface="Helvetica Neue"/>
              </a:rPr>
              <a:t>PASQAL QPU</a:t>
            </a:r>
          </a:p>
        </p:txBody>
      </p:sp>
      <p:pic>
        <p:nvPicPr>
          <p:cNvPr id="22" name="Picture 2" descr="Mission NVIDIA">
            <a:extLst>
              <a:ext uri="{FF2B5EF4-FFF2-40B4-BE49-F238E27FC236}">
                <a16:creationId xmlns:a16="http://schemas.microsoft.com/office/drawing/2014/main" id="{A29724A7-5CF4-D44C-9805-69FE83444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12" y="4003305"/>
            <a:ext cx="2416978" cy="257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6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9F6CD517-ADF7-554C-9E16-7B19D3DD7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488" y="4453823"/>
            <a:ext cx="3481444" cy="4582521"/>
          </a:xfrm>
          <a:prstGeom prst="rect">
            <a:avLst/>
          </a:prstGeom>
        </p:spPr>
      </p:pic>
      <p:pic>
        <p:nvPicPr>
          <p:cNvPr id="1026" name="Picture 2" descr="In Giappone il nuovo computer più veloce del mondo: i 10 supercomputer -  Corriere.it">
            <a:extLst>
              <a:ext uri="{FF2B5EF4-FFF2-40B4-BE49-F238E27FC236}">
                <a16:creationId xmlns:a16="http://schemas.microsoft.com/office/drawing/2014/main" id="{6A685746-3B25-2521-E1DC-079ECEFF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185" y="6731790"/>
            <a:ext cx="2897211" cy="21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BAE1EE2-5A50-6F62-1731-E5197A04E5A8}"/>
              </a:ext>
            </a:extLst>
          </p:cNvPr>
          <p:cNvSpPr txBox="1"/>
          <p:nvPr/>
        </p:nvSpPr>
        <p:spPr>
          <a:xfrm>
            <a:off x="2392399" y="7592822"/>
            <a:ext cx="2384295" cy="79337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r>
              <a:rPr lang="en-GB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HPC </a:t>
            </a:r>
            <a:r>
              <a:rPr lang="en-GB" sz="2800" b="0" dirty="0" err="1">
                <a:solidFill>
                  <a:schemeClr val="bg1"/>
                </a:solidFill>
                <a:latin typeface="Avenir Next Condensed" panose="020B0506020202020204" pitchFamily="34" charset="0"/>
              </a:rPr>
              <a:t>Centers</a:t>
            </a:r>
            <a:endParaRPr lang="en-GB" sz="2800" b="0" dirty="0">
              <a:solidFill>
                <a:schemeClr val="bg1"/>
              </a:solidFill>
              <a:latin typeface="Avenir Next Condensed" panose="020B0506020202020204" pitchFamily="34" charset="0"/>
            </a:endParaRPr>
          </a:p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0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venir Next Condensed" panose="020B0506020202020204" pitchFamily="34" charset="0"/>
              <a:sym typeface="Helvetica Neue"/>
            </a:endParaRPr>
          </a:p>
        </p:txBody>
      </p:sp>
      <p:sp>
        <p:nvSpPr>
          <p:cNvPr id="2" name="Curved Left Arrow 1">
            <a:extLst>
              <a:ext uri="{FF2B5EF4-FFF2-40B4-BE49-F238E27FC236}">
                <a16:creationId xmlns:a16="http://schemas.microsoft.com/office/drawing/2014/main" id="{A43C0AA3-1F0A-B734-6078-1AB1F349471A}"/>
              </a:ext>
            </a:extLst>
          </p:cNvPr>
          <p:cNvSpPr/>
          <p:nvPr/>
        </p:nvSpPr>
        <p:spPr>
          <a:xfrm flipH="1">
            <a:off x="1616913" y="2406725"/>
            <a:ext cx="749834" cy="1004047"/>
          </a:xfrm>
          <a:prstGeom prst="curvedLeftArrow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8A7A56A2-02B3-A0B4-833A-39AB86C9E610}"/>
              </a:ext>
            </a:extLst>
          </p:cNvPr>
          <p:cNvSpPr/>
          <p:nvPr/>
        </p:nvSpPr>
        <p:spPr>
          <a:xfrm>
            <a:off x="13832809" y="2294392"/>
            <a:ext cx="749834" cy="1004047"/>
          </a:xfrm>
          <a:prstGeom prst="curvedLeftArrow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7" name="Curved Left Arrow 26">
            <a:extLst>
              <a:ext uri="{FF2B5EF4-FFF2-40B4-BE49-F238E27FC236}">
                <a16:creationId xmlns:a16="http://schemas.microsoft.com/office/drawing/2014/main" id="{326FA8B7-9327-28C1-696D-240DE164EB12}"/>
              </a:ext>
            </a:extLst>
          </p:cNvPr>
          <p:cNvSpPr/>
          <p:nvPr/>
        </p:nvSpPr>
        <p:spPr>
          <a:xfrm>
            <a:off x="14164800" y="2559124"/>
            <a:ext cx="749834" cy="1004047"/>
          </a:xfrm>
          <a:prstGeom prst="curvedLeftArrow">
            <a:avLst>
              <a:gd name="adj1" fmla="val 25000"/>
              <a:gd name="adj2" fmla="val 0"/>
              <a:gd name="adj3" fmla="val 25000"/>
            </a:avLst>
          </a:prstGeom>
          <a:solidFill>
            <a:schemeClr val="accent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8" name="Curved Left Arrow 27">
            <a:extLst>
              <a:ext uri="{FF2B5EF4-FFF2-40B4-BE49-F238E27FC236}">
                <a16:creationId xmlns:a16="http://schemas.microsoft.com/office/drawing/2014/main" id="{5CE74802-D50D-4215-8F90-88B50FC9829F}"/>
              </a:ext>
            </a:extLst>
          </p:cNvPr>
          <p:cNvSpPr/>
          <p:nvPr/>
        </p:nvSpPr>
        <p:spPr>
          <a:xfrm rot="15989297" flipH="1">
            <a:off x="7906419" y="8717124"/>
            <a:ext cx="527650" cy="1004047"/>
          </a:xfrm>
          <a:prstGeom prst="curvedLeftArrow">
            <a:avLst>
              <a:gd name="adj1" fmla="val 25000"/>
              <a:gd name="adj2" fmla="val 45180"/>
              <a:gd name="adj3" fmla="val 25000"/>
            </a:avLst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191514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  <a:endParaRPr sz="4534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3</a:t>
            </a:fld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6E31F-63B2-0047-A203-C3AF0121BD87}"/>
              </a:ext>
            </a:extLst>
          </p:cNvPr>
          <p:cNvSpPr/>
          <p:nvPr/>
        </p:nvSpPr>
        <p:spPr>
          <a:xfrm>
            <a:off x="1648918" y="2983974"/>
            <a:ext cx="661066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Our qubits are </a:t>
            </a:r>
            <a:r>
              <a:rPr lang="en-FR" sz="24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Neutral Atoms </a:t>
            </a: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trapped in very stable arrays of optical tweezers. </a:t>
            </a:r>
          </a:p>
          <a:p>
            <a:pPr algn="l"/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Long-range interactions appear between </a:t>
            </a:r>
            <a:r>
              <a:rPr lang="en-FR" sz="24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Rydberg atoms</a:t>
            </a: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, with inherent high connectivity.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Quantum information is stored in the electronic state of the atoms.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Scalable technology: Up to </a:t>
            </a:r>
            <a:r>
              <a:rPr lang="en-FR" sz="24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hundreds</a:t>
            </a:r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of qubits, in arbitrary geometries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A74AE-EA30-F4EA-24CE-FAB6E51C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855" y="1850817"/>
            <a:ext cx="4691103" cy="60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78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4</a:t>
            </a:fld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6E31F-63B2-0047-A203-C3AF0121BD87}"/>
              </a:ext>
            </a:extLst>
          </p:cNvPr>
          <p:cNvSpPr/>
          <p:nvPr/>
        </p:nvSpPr>
        <p:spPr>
          <a:xfrm>
            <a:off x="1872519" y="3017204"/>
            <a:ext cx="857562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When a neutral atom e.g. Rubidium is excited to a very high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principal quantum number level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:</a:t>
            </a:r>
          </a:p>
          <a:p>
            <a:pPr marL="342900" lvl="8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lvl="8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Very reactive to electric and magnetic fields, long decay periods</a:t>
            </a:r>
          </a:p>
          <a:p>
            <a:pPr marL="342900" lvl="8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lvl="8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Outermost electron, very far from the nucleus,  feels an almost hydrogenic potential.</a:t>
            </a:r>
          </a:p>
          <a:p>
            <a:pPr marL="342900" lvl="8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lvl="8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Called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Rydberg Atom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.</a:t>
            </a:r>
          </a:p>
          <a:p>
            <a:pPr marL="342900" lvl="6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AFF2923-42CE-D25A-1146-A7E422BEE268}"/>
              </a:ext>
            </a:extLst>
          </p:cNvPr>
          <p:cNvGrpSpPr/>
          <p:nvPr/>
        </p:nvGrpSpPr>
        <p:grpSpPr>
          <a:xfrm>
            <a:off x="11497452" y="3377518"/>
            <a:ext cx="2668250" cy="2608290"/>
            <a:chOff x="10193311" y="3043002"/>
            <a:chExt cx="2668250" cy="2608290"/>
          </a:xfrm>
        </p:grpSpPr>
        <p:sp>
          <p:nvSpPr>
            <p:cNvPr id="4" name="Doughnut 3">
              <a:extLst>
                <a:ext uri="{FF2B5EF4-FFF2-40B4-BE49-F238E27FC236}">
                  <a16:creationId xmlns:a16="http://schemas.microsoft.com/office/drawing/2014/main" id="{0E7B3716-0A65-241D-3C98-48751178670E}"/>
                </a:ext>
              </a:extLst>
            </p:cNvPr>
            <p:cNvSpPr/>
            <p:nvPr/>
          </p:nvSpPr>
          <p:spPr>
            <a:xfrm>
              <a:off x="10193311" y="3043003"/>
              <a:ext cx="2668250" cy="2608289"/>
            </a:xfrm>
            <a:prstGeom prst="donut">
              <a:avLst>
                <a:gd name="adj" fmla="val 856"/>
              </a:avLst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0E2531E-56A5-E5F1-582F-C531B2D6711C}"/>
                </a:ext>
              </a:extLst>
            </p:cNvPr>
            <p:cNvSpPr/>
            <p:nvPr/>
          </p:nvSpPr>
          <p:spPr>
            <a:xfrm>
              <a:off x="11242622" y="4047346"/>
              <a:ext cx="569626" cy="554634"/>
            </a:xfrm>
            <a:prstGeom prst="ellipse">
              <a:avLst/>
            </a:prstGeom>
            <a:solidFill>
              <a:srgbClr val="C79A6C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2249FA-18A2-FC1F-901F-734B17E2A5EE}"/>
                </a:ext>
              </a:extLst>
            </p:cNvPr>
            <p:cNvSpPr/>
            <p:nvPr/>
          </p:nvSpPr>
          <p:spPr>
            <a:xfrm>
              <a:off x="11859716" y="3043002"/>
              <a:ext cx="222358" cy="23734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7066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8A384A-DA27-C0AE-61F8-581FA2ACC9AE}"/>
              </a:ext>
            </a:extLst>
          </p:cNvPr>
          <p:cNvCxnSpPr>
            <a:cxnSpLocks/>
          </p:cNvCxnSpPr>
          <p:nvPr/>
        </p:nvCxnSpPr>
        <p:spPr>
          <a:xfrm>
            <a:off x="10595810" y="4639001"/>
            <a:ext cx="5982506" cy="0"/>
          </a:xfrm>
          <a:prstGeom prst="straightConnector1">
            <a:avLst/>
          </a:prstGeom>
          <a:noFill/>
          <a:ln w="314325" cap="flat">
            <a:solidFill>
              <a:schemeClr val="accent1">
                <a:lumMod val="75000"/>
                <a:alpha val="48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57506CF-B7EC-C8B0-DEAD-0E9B7125FA7C}"/>
              </a:ext>
            </a:extLst>
          </p:cNvPr>
          <p:cNvCxnSpPr>
            <a:cxnSpLocks/>
          </p:cNvCxnSpPr>
          <p:nvPr/>
        </p:nvCxnSpPr>
        <p:spPr>
          <a:xfrm flipH="1">
            <a:off x="11392870" y="4639001"/>
            <a:ext cx="5355090" cy="6312"/>
          </a:xfrm>
          <a:prstGeom prst="straightConnector1">
            <a:avLst/>
          </a:prstGeom>
          <a:noFill/>
          <a:ln w="244475" cap="flat">
            <a:solidFill>
              <a:schemeClr val="accent5">
                <a:lumMod val="75000"/>
                <a:alpha val="48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5</a:t>
            </a:fld>
            <a:endParaRPr lang="en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7AA9D-70DE-B346-A79D-E89793C1294D}"/>
              </a:ext>
            </a:extLst>
          </p:cNvPr>
          <p:cNvSpPr/>
          <p:nvPr/>
        </p:nvSpPr>
        <p:spPr>
          <a:xfrm>
            <a:off x="1529530" y="3116158"/>
            <a:ext cx="866775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Rydberg atoms can be trapped using an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optical tweezer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For example, one can prepare several Rubidium atoms in the same targeted “ground state” (e.g. 5p)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Then one can act with additional lasers that drive transitions from the ground state to an excited Rydberg state.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15" name="Collate 14">
            <a:extLst>
              <a:ext uri="{FF2B5EF4-FFF2-40B4-BE49-F238E27FC236}">
                <a16:creationId xmlns:a16="http://schemas.microsoft.com/office/drawing/2014/main" id="{B8CFC98A-8EB8-4228-D15F-64FA8D28F5E6}"/>
              </a:ext>
            </a:extLst>
          </p:cNvPr>
          <p:cNvSpPr/>
          <p:nvPr/>
        </p:nvSpPr>
        <p:spPr>
          <a:xfrm>
            <a:off x="12139136" y="3080173"/>
            <a:ext cx="2881936" cy="3124089"/>
          </a:xfrm>
          <a:prstGeom prst="flowChartCollate">
            <a:avLst/>
          </a:prstGeom>
          <a:solidFill>
            <a:schemeClr val="accent3">
              <a:lumMod val="75000"/>
              <a:alpha val="4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3042079-5E1E-93E8-0036-6D4863FB0C4E}"/>
              </a:ext>
            </a:extLst>
          </p:cNvPr>
          <p:cNvSpPr/>
          <p:nvPr/>
        </p:nvSpPr>
        <p:spPr>
          <a:xfrm>
            <a:off x="13470321" y="4526707"/>
            <a:ext cx="223974" cy="214858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84C4D4-E459-E932-1BC4-DCB491545CF8}"/>
              </a:ext>
            </a:extLst>
          </p:cNvPr>
          <p:cNvSpPr/>
          <p:nvPr/>
        </p:nvSpPr>
        <p:spPr>
          <a:xfrm>
            <a:off x="12139136" y="1928172"/>
            <a:ext cx="2881936" cy="1152000"/>
          </a:xfrm>
          <a:prstGeom prst="rect">
            <a:avLst/>
          </a:prstGeom>
          <a:solidFill>
            <a:schemeClr val="bg2">
              <a:lumMod val="90000"/>
              <a:alpha val="51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7C3392-1834-29EB-D7A4-A1E0AED8FD94}"/>
              </a:ext>
            </a:extLst>
          </p:cNvPr>
          <p:cNvSpPr/>
          <p:nvPr/>
        </p:nvSpPr>
        <p:spPr>
          <a:xfrm>
            <a:off x="12139136" y="6204262"/>
            <a:ext cx="2881936" cy="1152000"/>
          </a:xfrm>
          <a:prstGeom prst="rect">
            <a:avLst/>
          </a:prstGeom>
          <a:solidFill>
            <a:schemeClr val="bg2">
              <a:lumMod val="90000"/>
              <a:alpha val="51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296816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6</a:t>
            </a:fld>
            <a:endParaRPr lang="en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404941-401C-BB71-CEF4-FB2C60F03E90}"/>
              </a:ext>
            </a:extLst>
          </p:cNvPr>
          <p:cNvSpPr/>
          <p:nvPr/>
        </p:nvSpPr>
        <p:spPr>
          <a:xfrm>
            <a:off x="1528097" y="1907104"/>
            <a:ext cx="144033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By driving transitions between selected levels, a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qubit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 can be defined, whose state is determined by the laser parameters.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30C86C-42E1-E9A6-DB8D-C62A2B62FD87}"/>
              </a:ext>
            </a:extLst>
          </p:cNvPr>
          <p:cNvSpPr/>
          <p:nvPr/>
        </p:nvSpPr>
        <p:spPr>
          <a:xfrm>
            <a:off x="10142839" y="3777505"/>
            <a:ext cx="3368843" cy="3320716"/>
          </a:xfrm>
          <a:prstGeom prst="ellipse">
            <a:avLst/>
          </a:prstGeom>
          <a:gradFill flip="none" rotWithShape="1">
            <a:gsLst>
              <a:gs pos="19000">
                <a:schemeClr val="accent3">
                  <a:lumMod val="40000"/>
                  <a:lumOff val="60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92024F-F7E3-F45A-53F1-A4044A8B2B33}"/>
              </a:ext>
            </a:extLst>
          </p:cNvPr>
          <p:cNvCxnSpPr>
            <a:cxnSpLocks/>
          </p:cNvCxnSpPr>
          <p:nvPr/>
        </p:nvCxnSpPr>
        <p:spPr>
          <a:xfrm>
            <a:off x="2876718" y="7436446"/>
            <a:ext cx="4058652" cy="0"/>
          </a:xfrm>
          <a:prstGeom prst="line">
            <a:avLst/>
          </a:prstGeom>
          <a:noFill/>
          <a:ln w="793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9A4B25-4B98-A5ED-A9B6-35A01AB704F2}"/>
              </a:ext>
            </a:extLst>
          </p:cNvPr>
          <p:cNvCxnSpPr>
            <a:cxnSpLocks/>
          </p:cNvCxnSpPr>
          <p:nvPr/>
        </p:nvCxnSpPr>
        <p:spPr>
          <a:xfrm>
            <a:off x="2876718" y="5214614"/>
            <a:ext cx="4058652" cy="0"/>
          </a:xfrm>
          <a:prstGeom prst="line">
            <a:avLst/>
          </a:prstGeom>
          <a:noFill/>
          <a:ln w="793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9F3823-9185-7B26-42D4-C139913A9D2F}"/>
              </a:ext>
            </a:extLst>
          </p:cNvPr>
          <p:cNvCxnSpPr>
            <a:cxnSpLocks/>
          </p:cNvCxnSpPr>
          <p:nvPr/>
        </p:nvCxnSpPr>
        <p:spPr>
          <a:xfrm>
            <a:off x="2876718" y="3305604"/>
            <a:ext cx="4058652" cy="0"/>
          </a:xfrm>
          <a:prstGeom prst="line">
            <a:avLst/>
          </a:prstGeom>
          <a:noFill/>
          <a:ln w="793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ADC968-1489-FB53-9F51-5AD7E38C31D4}"/>
              </a:ext>
            </a:extLst>
          </p:cNvPr>
          <p:cNvCxnSpPr>
            <a:cxnSpLocks/>
          </p:cNvCxnSpPr>
          <p:nvPr/>
        </p:nvCxnSpPr>
        <p:spPr>
          <a:xfrm flipV="1">
            <a:off x="4898022" y="5639730"/>
            <a:ext cx="0" cy="1820779"/>
          </a:xfrm>
          <a:prstGeom prst="straightConnector1">
            <a:avLst/>
          </a:prstGeom>
          <a:noFill/>
          <a:ln w="244475" cap="flat">
            <a:solidFill>
              <a:schemeClr val="accent5">
                <a:lumMod val="75000"/>
                <a:alpha val="48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49CE2FB-A9EC-E3C0-9998-E6689496FFBA}"/>
              </a:ext>
            </a:extLst>
          </p:cNvPr>
          <p:cNvCxnSpPr>
            <a:cxnSpLocks/>
          </p:cNvCxnSpPr>
          <p:nvPr/>
        </p:nvCxnSpPr>
        <p:spPr>
          <a:xfrm flipV="1">
            <a:off x="4906044" y="3089035"/>
            <a:ext cx="0" cy="2125579"/>
          </a:xfrm>
          <a:prstGeom prst="straightConnector1">
            <a:avLst/>
          </a:prstGeom>
          <a:noFill/>
          <a:ln w="244475" cap="flat">
            <a:solidFill>
              <a:schemeClr val="accent1">
                <a:lumMod val="75000"/>
                <a:alpha val="48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BB365B9-843C-2D15-8D9D-C51D4EB19F9F}"/>
              </a:ext>
            </a:extLst>
          </p:cNvPr>
          <p:cNvCxnSpPr>
            <a:cxnSpLocks/>
          </p:cNvCxnSpPr>
          <p:nvPr/>
        </p:nvCxnSpPr>
        <p:spPr>
          <a:xfrm>
            <a:off x="3614654" y="5639729"/>
            <a:ext cx="2566737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CCAAD0C-2F4B-653A-892C-787BBE7E0AC9}"/>
              </a:ext>
            </a:extLst>
          </p:cNvPr>
          <p:cNvCxnSpPr>
            <a:cxnSpLocks/>
          </p:cNvCxnSpPr>
          <p:nvPr/>
        </p:nvCxnSpPr>
        <p:spPr>
          <a:xfrm>
            <a:off x="3622675" y="3089035"/>
            <a:ext cx="2566737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3DB38F87-C52F-DC6E-CE81-2803B068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634" y="7157046"/>
            <a:ext cx="508000" cy="558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D761A60-2BDA-6E1E-14E7-BF7217513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634" y="4889308"/>
            <a:ext cx="419100" cy="55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977466-93E9-06F4-2697-41E88AED6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5170" y="2979101"/>
            <a:ext cx="508000" cy="558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EDEF6DE-D654-D3F6-3A7D-B75EF28E9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306" y="7272347"/>
            <a:ext cx="1143000" cy="36830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B4E086C-73EB-A0D4-A71D-1D108757A4E4}"/>
              </a:ext>
            </a:extLst>
          </p:cNvPr>
          <p:cNvSpPr/>
          <p:nvPr/>
        </p:nvSpPr>
        <p:spPr>
          <a:xfrm>
            <a:off x="10134041" y="5096969"/>
            <a:ext cx="3368844" cy="64168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68C0891-DA6D-4100-1040-D5D8E67740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6669" y="3092467"/>
            <a:ext cx="1371600" cy="36830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34AF67-23F1-4147-24E6-E26E34798D87}"/>
              </a:ext>
            </a:extLst>
          </p:cNvPr>
          <p:cNvCxnSpPr>
            <a:cxnSpLocks/>
          </p:cNvCxnSpPr>
          <p:nvPr/>
        </p:nvCxnSpPr>
        <p:spPr>
          <a:xfrm flipV="1">
            <a:off x="11827260" y="4391116"/>
            <a:ext cx="883569" cy="1046294"/>
          </a:xfrm>
          <a:prstGeom prst="straightConnector1">
            <a:avLst/>
          </a:prstGeom>
          <a:noFill/>
          <a:ln w="85725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157918B7-7FDA-4B4C-6A00-26D35BE3C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9249" y="3621095"/>
            <a:ext cx="1143000" cy="5588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B3CC5C5-BE25-E7A1-2C40-CEE29B1C2484}"/>
              </a:ext>
            </a:extLst>
          </p:cNvPr>
          <p:cNvSpPr/>
          <p:nvPr/>
        </p:nvSpPr>
        <p:spPr>
          <a:xfrm>
            <a:off x="12352301" y="2773462"/>
            <a:ext cx="31085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The qubit state becomes </a:t>
            </a:r>
          </a:p>
          <a:p>
            <a:r>
              <a:rPr lang="en-FR" sz="24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 function of laser parameters</a:t>
            </a:r>
            <a:endParaRPr lang="en-FR" sz="2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67F415-B910-D74D-84D1-D81D7B23A7F7}"/>
              </a:ext>
            </a:extLst>
          </p:cNvPr>
          <p:cNvSpPr/>
          <p:nvPr/>
        </p:nvSpPr>
        <p:spPr>
          <a:xfrm>
            <a:off x="12764212" y="4251603"/>
            <a:ext cx="108000" cy="108000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D3B91E6-A3E2-7C1E-DE41-975B39698B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1086" y="2979101"/>
            <a:ext cx="508000" cy="5588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9D971B6-5BE0-9E28-2BE7-25477D1902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4333" y="3129422"/>
            <a:ext cx="508000" cy="5588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67B31BD-8202-2E18-E4DC-21BEC3A7B6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7041" y="7157046"/>
            <a:ext cx="508000" cy="5588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E3274C4-C71D-4EF7-8804-23BA317EC8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5642" y="7239641"/>
            <a:ext cx="508000" cy="5588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61051B1-ACBB-130E-3CB5-A5F62081FB23}"/>
              </a:ext>
            </a:extLst>
          </p:cNvPr>
          <p:cNvSpPr/>
          <p:nvPr/>
        </p:nvSpPr>
        <p:spPr>
          <a:xfrm>
            <a:off x="1543430" y="7946947"/>
            <a:ext cx="8249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With precise laser control, one can build arbitrary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one-qubit gates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3EA9E6-0B55-F154-4ED4-DF503B36E2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69773" y="7366462"/>
            <a:ext cx="3108543" cy="840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72022-5D49-69DE-E1BC-645818668B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19307" y="8370452"/>
            <a:ext cx="4953392" cy="312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1079EC-F3A2-1643-2406-E534E7872A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62155" y="8785973"/>
            <a:ext cx="2521710" cy="4002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32826A-32A0-3D8E-AEEF-3D35FAC1950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52848" y="8498267"/>
            <a:ext cx="5186458" cy="8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928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7</a:t>
            </a:fld>
            <a:endParaRPr lang="en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27AA9D-70DE-B346-A79D-E89793C1294D}"/>
              </a:ext>
            </a:extLst>
          </p:cNvPr>
          <p:cNvSpPr/>
          <p:nvPr/>
        </p:nvSpPr>
        <p:spPr>
          <a:xfrm>
            <a:off x="2067517" y="1783377"/>
            <a:ext cx="12924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Two excited atoms interact with a Van der Waals term that decays quickly with the interatomic distance.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30C86C-42E1-E9A6-DB8D-C62A2B62FD87}"/>
              </a:ext>
            </a:extLst>
          </p:cNvPr>
          <p:cNvSpPr/>
          <p:nvPr/>
        </p:nvSpPr>
        <p:spPr>
          <a:xfrm>
            <a:off x="11901989" y="4455694"/>
            <a:ext cx="3368843" cy="3320716"/>
          </a:xfrm>
          <a:prstGeom prst="ellipse">
            <a:avLst/>
          </a:prstGeom>
          <a:gradFill flip="none" rotWithShape="1">
            <a:gsLst>
              <a:gs pos="19000">
                <a:schemeClr val="accent3">
                  <a:lumMod val="40000"/>
                  <a:lumOff val="60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4E086C-73EB-A0D4-A71D-1D108757A4E4}"/>
              </a:ext>
            </a:extLst>
          </p:cNvPr>
          <p:cNvSpPr/>
          <p:nvPr/>
        </p:nvSpPr>
        <p:spPr>
          <a:xfrm>
            <a:off x="11893191" y="5775158"/>
            <a:ext cx="3368844" cy="64168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34AF67-23F1-4147-24E6-E26E34798D87}"/>
              </a:ext>
            </a:extLst>
          </p:cNvPr>
          <p:cNvCxnSpPr>
            <a:cxnSpLocks/>
          </p:cNvCxnSpPr>
          <p:nvPr/>
        </p:nvCxnSpPr>
        <p:spPr>
          <a:xfrm flipV="1">
            <a:off x="13586410" y="4821876"/>
            <a:ext cx="0" cy="1293723"/>
          </a:xfrm>
          <a:prstGeom prst="straightConnector1">
            <a:avLst/>
          </a:prstGeom>
          <a:noFill/>
          <a:ln w="85725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BC67F415-B910-D74D-84D1-D81D7B23A7F7}"/>
              </a:ext>
            </a:extLst>
          </p:cNvPr>
          <p:cNvSpPr/>
          <p:nvPr/>
        </p:nvSpPr>
        <p:spPr>
          <a:xfrm>
            <a:off x="13532410" y="4557239"/>
            <a:ext cx="108000" cy="108000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6FB5D85-E2F2-9FCB-B11C-8A0DA09D9CB2}"/>
              </a:ext>
            </a:extLst>
          </p:cNvPr>
          <p:cNvSpPr/>
          <p:nvPr/>
        </p:nvSpPr>
        <p:spPr>
          <a:xfrm>
            <a:off x="3199147" y="4440933"/>
            <a:ext cx="3368843" cy="3320716"/>
          </a:xfrm>
          <a:prstGeom prst="ellipse">
            <a:avLst/>
          </a:prstGeom>
          <a:gradFill flip="none" rotWithShape="1">
            <a:gsLst>
              <a:gs pos="19000">
                <a:schemeClr val="accent3">
                  <a:lumMod val="40000"/>
                  <a:lumOff val="60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96E2218-471C-3621-06CF-5612D8B07B9B}"/>
              </a:ext>
            </a:extLst>
          </p:cNvPr>
          <p:cNvSpPr/>
          <p:nvPr/>
        </p:nvSpPr>
        <p:spPr>
          <a:xfrm>
            <a:off x="3190349" y="5760397"/>
            <a:ext cx="3368844" cy="641684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B3DAE7-BFCA-9012-44FA-D4D50CEB24CA}"/>
              </a:ext>
            </a:extLst>
          </p:cNvPr>
          <p:cNvCxnSpPr>
            <a:cxnSpLocks/>
          </p:cNvCxnSpPr>
          <p:nvPr/>
        </p:nvCxnSpPr>
        <p:spPr>
          <a:xfrm flipV="1">
            <a:off x="4883568" y="4807115"/>
            <a:ext cx="0" cy="1293723"/>
          </a:xfrm>
          <a:prstGeom prst="straightConnector1">
            <a:avLst/>
          </a:prstGeom>
          <a:noFill/>
          <a:ln w="85725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50FCBEFE-71FB-6CE1-6473-3421038E0219}"/>
              </a:ext>
            </a:extLst>
          </p:cNvPr>
          <p:cNvSpPr/>
          <p:nvPr/>
        </p:nvSpPr>
        <p:spPr>
          <a:xfrm>
            <a:off x="4829568" y="4542478"/>
            <a:ext cx="108000" cy="108000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2A6FD6-850E-BFB6-7A59-33B422D6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140" y="4506212"/>
            <a:ext cx="1104900" cy="1016000"/>
          </a:xfrm>
          <a:prstGeom prst="rect">
            <a:avLst/>
          </a:prstGeom>
        </p:spPr>
      </p:pic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C0F93EC7-3317-A38F-9FF8-2AA27A4F3DA5}"/>
              </a:ext>
            </a:extLst>
          </p:cNvPr>
          <p:cNvSpPr/>
          <p:nvPr/>
        </p:nvSpPr>
        <p:spPr>
          <a:xfrm>
            <a:off x="6779573" y="5325239"/>
            <a:ext cx="4910832" cy="1512000"/>
          </a:xfrm>
          <a:prstGeom prst="leftRightArrow">
            <a:avLst/>
          </a:prstGeom>
          <a:solidFill>
            <a:srgbClr val="FFC000">
              <a:alpha val="43000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963042-A681-B281-9CEC-328F44679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568" y="3751961"/>
            <a:ext cx="508000" cy="55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A731EC-19E0-2166-8C54-6D5FDBBFD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613" y="3810709"/>
            <a:ext cx="5080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F48ED-74C1-F1E3-5F65-2ED49047F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5568" y="7862595"/>
            <a:ext cx="508000" cy="55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AA316E-29C4-E4EC-BB07-0529093C2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6410" y="7904765"/>
            <a:ext cx="508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6721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8</a:t>
            </a:fld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6E31F-63B2-0047-A203-C3AF0121BD87}"/>
              </a:ext>
            </a:extLst>
          </p:cNvPr>
          <p:cNvSpPr/>
          <p:nvPr/>
        </p:nvSpPr>
        <p:spPr>
          <a:xfrm>
            <a:off x="1251824" y="2061892"/>
            <a:ext cx="789217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When two atoms are close enough, a strong interaction appears. As a two-body operator, using                             :</a:t>
            </a:r>
          </a:p>
          <a:p>
            <a:pPr lvl="2" indent="0" algn="l"/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lvl="2" indent="0" algn="l"/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lvl="2" indent="0" algn="l"/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 doubly excited state             is suppressed by the interaction energy cost. This is called the “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Blockade Effect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”. Instead, an entangled state                                     is observed.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An effective “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Blockade Radius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”            can be defined from this phenomenon.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A47B9-C5BE-345A-82FD-9C123A0A8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647" y="3187069"/>
            <a:ext cx="1562100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CEBE0-EB5D-26DD-F52B-0ADCE3A6C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427" y="4625790"/>
            <a:ext cx="581008" cy="440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E827B4-44E2-6D42-CD7A-C5DF4C5D4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522" y="5499395"/>
            <a:ext cx="2039100" cy="444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3F224D-368B-3F20-6135-85DF65CF3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151" y="6788768"/>
            <a:ext cx="493059" cy="40341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4D9EB0D-C00B-BE84-A892-60154633D436}"/>
              </a:ext>
            </a:extLst>
          </p:cNvPr>
          <p:cNvGrpSpPr/>
          <p:nvPr/>
        </p:nvGrpSpPr>
        <p:grpSpPr>
          <a:xfrm>
            <a:off x="9323294" y="2133608"/>
            <a:ext cx="7318538" cy="5916698"/>
            <a:chOff x="9337674" y="2061891"/>
            <a:chExt cx="7178653" cy="555809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981564-1B52-482D-5E8B-15B967BD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37674" y="2061891"/>
              <a:ext cx="7178653" cy="5558099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E70DD3-8716-2D6A-CB45-485BF02A11E1}"/>
                </a:ext>
              </a:extLst>
            </p:cNvPr>
            <p:cNvSpPr/>
            <p:nvPr/>
          </p:nvSpPr>
          <p:spPr>
            <a:xfrm>
              <a:off x="10865224" y="6462011"/>
              <a:ext cx="788893" cy="468000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9859DF-0BD8-734C-ED3F-FF2C47D07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82277" y="6469472"/>
              <a:ext cx="282077" cy="31526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18CDD3E-667A-E7F5-CDE7-119CA919069E}"/>
                </a:ext>
              </a:extLst>
            </p:cNvPr>
            <p:cNvSpPr/>
            <p:nvPr/>
          </p:nvSpPr>
          <p:spPr>
            <a:xfrm>
              <a:off x="10856260" y="5090413"/>
              <a:ext cx="788893" cy="468000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1784D53-A7B9-ECCB-EDF9-A4187A332FF8}"/>
                </a:ext>
              </a:extLst>
            </p:cNvPr>
            <p:cNvSpPr/>
            <p:nvPr/>
          </p:nvSpPr>
          <p:spPr>
            <a:xfrm>
              <a:off x="15222071" y="6458960"/>
              <a:ext cx="788893" cy="468000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8A7281-4CF5-7909-0F0D-08E329DF137A}"/>
                </a:ext>
              </a:extLst>
            </p:cNvPr>
            <p:cNvSpPr/>
            <p:nvPr/>
          </p:nvSpPr>
          <p:spPr>
            <a:xfrm>
              <a:off x="15231032" y="5072486"/>
              <a:ext cx="788893" cy="468000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5C94410-3E61-1638-E767-FB46E461A841}"/>
                </a:ext>
              </a:extLst>
            </p:cNvPr>
            <p:cNvSpPr/>
            <p:nvPr/>
          </p:nvSpPr>
          <p:spPr>
            <a:xfrm>
              <a:off x="15222070" y="3659211"/>
              <a:ext cx="788893" cy="468000"/>
            </a:xfrm>
            <a:prstGeom prst="rect">
              <a:avLst/>
            </a:prstGeom>
            <a:solidFill>
              <a:schemeClr val="bg1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B75B78-977D-B193-4790-4464F98F7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308219" y="3708060"/>
              <a:ext cx="433802" cy="3170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09380D-2172-3179-D876-C482B67FF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308221" y="6469477"/>
              <a:ext cx="431411" cy="3152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2CBE619-659F-601C-35B9-F707ECF4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567100" y="4894726"/>
              <a:ext cx="1819916" cy="31526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031DF12-F1BC-4D79-6F9A-FAD752A73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956642" y="5120341"/>
              <a:ext cx="282077" cy="315263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E31B931-914E-6AB4-843A-878EA37884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6078" y="2520921"/>
            <a:ext cx="1562100" cy="43227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0B4D4DA-4CC2-4B89-93CC-FB0BC4C0D4FE}"/>
              </a:ext>
            </a:extLst>
          </p:cNvPr>
          <p:cNvGrpSpPr/>
          <p:nvPr/>
        </p:nvGrpSpPr>
        <p:grpSpPr>
          <a:xfrm>
            <a:off x="2581855" y="7964563"/>
            <a:ext cx="986077" cy="960380"/>
            <a:chOff x="2581855" y="7964563"/>
            <a:chExt cx="986077" cy="96038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FBA0238-3144-590B-59CE-A06F45BEBBFB}"/>
                </a:ext>
              </a:extLst>
            </p:cNvPr>
            <p:cNvSpPr/>
            <p:nvPr/>
          </p:nvSpPr>
          <p:spPr>
            <a:xfrm>
              <a:off x="2581855" y="7964563"/>
              <a:ext cx="986077" cy="960380"/>
            </a:xfrm>
            <a:prstGeom prst="ellipse">
              <a:avLst/>
            </a:prstGeom>
            <a:solidFill>
              <a:srgbClr val="C79A6C">
                <a:alpha val="56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F4930E-131A-F71A-DAD8-5A1A66B3EDB6}"/>
                </a:ext>
              </a:extLst>
            </p:cNvPr>
            <p:cNvSpPr/>
            <p:nvPr/>
          </p:nvSpPr>
          <p:spPr>
            <a:xfrm>
              <a:off x="2958353" y="8319247"/>
              <a:ext cx="233082" cy="251012"/>
            </a:xfrm>
            <a:prstGeom prst="ellipse">
              <a:avLst/>
            </a:prstGeom>
            <a:solidFill>
              <a:srgbClr val="8EAE89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CE33AE-010B-0586-D563-4CC5179E963D}"/>
              </a:ext>
            </a:extLst>
          </p:cNvPr>
          <p:cNvGrpSpPr/>
          <p:nvPr/>
        </p:nvGrpSpPr>
        <p:grpSpPr>
          <a:xfrm>
            <a:off x="3799388" y="7543678"/>
            <a:ext cx="986077" cy="960380"/>
            <a:chOff x="2581855" y="7964563"/>
            <a:chExt cx="986077" cy="9603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9C22D6C-B49E-F9CD-52B3-25BE72D5BE8C}"/>
                </a:ext>
              </a:extLst>
            </p:cNvPr>
            <p:cNvSpPr/>
            <p:nvPr/>
          </p:nvSpPr>
          <p:spPr>
            <a:xfrm>
              <a:off x="2581855" y="7964563"/>
              <a:ext cx="986077" cy="960380"/>
            </a:xfrm>
            <a:prstGeom prst="ellipse">
              <a:avLst/>
            </a:prstGeom>
            <a:solidFill>
              <a:srgbClr val="C79A6C">
                <a:alpha val="56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013B84-FBCE-8F7B-1A98-EB58D38AD281}"/>
                </a:ext>
              </a:extLst>
            </p:cNvPr>
            <p:cNvSpPr/>
            <p:nvPr/>
          </p:nvSpPr>
          <p:spPr>
            <a:xfrm>
              <a:off x="2958353" y="8319247"/>
              <a:ext cx="233082" cy="251012"/>
            </a:xfrm>
            <a:prstGeom prst="ellipse">
              <a:avLst/>
            </a:prstGeom>
            <a:solidFill>
              <a:srgbClr val="8EAE89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3960447-35D9-0A17-5448-4B37E844D9B7}"/>
              </a:ext>
            </a:extLst>
          </p:cNvPr>
          <p:cNvGrpSpPr/>
          <p:nvPr/>
        </p:nvGrpSpPr>
        <p:grpSpPr>
          <a:xfrm>
            <a:off x="5622457" y="7940325"/>
            <a:ext cx="986077" cy="960380"/>
            <a:chOff x="2581855" y="7964563"/>
            <a:chExt cx="986077" cy="96038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4EECFC5-8BCA-62B0-4336-9E981F95E863}"/>
                </a:ext>
              </a:extLst>
            </p:cNvPr>
            <p:cNvSpPr/>
            <p:nvPr/>
          </p:nvSpPr>
          <p:spPr>
            <a:xfrm>
              <a:off x="2581855" y="7964563"/>
              <a:ext cx="986077" cy="960380"/>
            </a:xfrm>
            <a:prstGeom prst="ellipse">
              <a:avLst/>
            </a:prstGeom>
            <a:solidFill>
              <a:srgbClr val="C79A6C">
                <a:alpha val="56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A878B11-31D5-E2D4-CA98-F9B20F32DDFA}"/>
                </a:ext>
              </a:extLst>
            </p:cNvPr>
            <p:cNvSpPr/>
            <p:nvPr/>
          </p:nvSpPr>
          <p:spPr>
            <a:xfrm>
              <a:off x="2958353" y="8319247"/>
              <a:ext cx="233082" cy="251012"/>
            </a:xfrm>
            <a:prstGeom prst="ellipse">
              <a:avLst/>
            </a:prstGeom>
            <a:solidFill>
              <a:srgbClr val="8EAE89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D0EAA61-5E01-C96F-CB2D-3DAF6D58BB13}"/>
              </a:ext>
            </a:extLst>
          </p:cNvPr>
          <p:cNvGrpSpPr/>
          <p:nvPr/>
        </p:nvGrpSpPr>
        <p:grpSpPr>
          <a:xfrm>
            <a:off x="6216747" y="7418172"/>
            <a:ext cx="986077" cy="960380"/>
            <a:chOff x="2581855" y="7964563"/>
            <a:chExt cx="986077" cy="96038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50C4202-EE6D-F7A3-557E-00BFBD6F358F}"/>
                </a:ext>
              </a:extLst>
            </p:cNvPr>
            <p:cNvSpPr/>
            <p:nvPr/>
          </p:nvSpPr>
          <p:spPr>
            <a:xfrm>
              <a:off x="2581855" y="7964563"/>
              <a:ext cx="986077" cy="960380"/>
            </a:xfrm>
            <a:prstGeom prst="ellipse">
              <a:avLst/>
            </a:prstGeom>
            <a:solidFill>
              <a:srgbClr val="C79A6C">
                <a:alpha val="56000"/>
              </a:srgb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D3F0F4D-B7F2-E756-707B-EA73FF363BA7}"/>
                </a:ext>
              </a:extLst>
            </p:cNvPr>
            <p:cNvSpPr/>
            <p:nvPr/>
          </p:nvSpPr>
          <p:spPr>
            <a:xfrm>
              <a:off x="2958353" y="8319247"/>
              <a:ext cx="233082" cy="251012"/>
            </a:xfrm>
            <a:prstGeom prst="ellipse">
              <a:avLst/>
            </a:prstGeom>
            <a:solidFill>
              <a:srgbClr val="8EAE89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587022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FR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01CCB45-1897-2E72-5E5D-0466A65FAB05}"/>
              </a:ext>
            </a:extLst>
          </p:cNvPr>
          <p:cNvCxnSpPr>
            <a:cxnSpLocks/>
          </p:cNvCxnSpPr>
          <p:nvPr/>
        </p:nvCxnSpPr>
        <p:spPr>
          <a:xfrm flipV="1">
            <a:off x="6106534" y="7898362"/>
            <a:ext cx="594290" cy="522153"/>
          </a:xfrm>
          <a:prstGeom prst="line">
            <a:avLst/>
          </a:prstGeom>
          <a:noFill/>
          <a:ln w="38100" cap="flat">
            <a:solidFill>
              <a:srgbClr val="A196A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68A26796-23B8-C723-400F-8470DE445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522" y="8704805"/>
            <a:ext cx="581008" cy="44076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CBC5D7-37EA-4AA0-0C57-1AF18A5EF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6777" y="8916869"/>
            <a:ext cx="2039100" cy="4441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6E15EE-ED62-92C7-DCE9-CD5A3FC5C5B4}"/>
              </a:ext>
            </a:extLst>
          </p:cNvPr>
          <p:cNvSpPr/>
          <p:nvPr/>
        </p:nvSpPr>
        <p:spPr>
          <a:xfrm>
            <a:off x="12051539" y="8096423"/>
            <a:ext cx="4798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Browaeys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A., &amp;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Lahaye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T. (2020). Many-body physics with individually controlled Rydberg atoms.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Nature Physics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16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(2), 132-142.</a:t>
            </a:r>
            <a:endParaRPr lang="en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572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RST EXPERIMENTAL RESULTS: PULSE SEQUENCE">
            <a:extLst>
              <a:ext uri="{FF2B5EF4-FFF2-40B4-BE49-F238E27FC236}">
                <a16:creationId xmlns:a16="http://schemas.microsoft.com/office/drawing/2014/main" id="{104932BA-E3CB-7E4E-B12D-862F18738BA2}"/>
              </a:ext>
            </a:extLst>
          </p:cNvPr>
          <p:cNvSpPr txBox="1"/>
          <p:nvPr/>
        </p:nvSpPr>
        <p:spPr>
          <a:xfrm>
            <a:off x="1058339" y="278084"/>
            <a:ext cx="13544619" cy="770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36125" tIns="36125" rIns="36125" bIns="36125" anchor="ctr">
            <a:spAutoFit/>
          </a:bodyPr>
          <a:lstStyle>
            <a:lvl1pPr algn="l">
              <a:defRPr sz="3400" b="0" cap="all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rPr lang="fr-FR" sz="4534" dirty="0">
                <a:solidFill>
                  <a:schemeClr val="bg1"/>
                </a:solidFill>
              </a:rPr>
              <a:t>the neutral </a:t>
            </a:r>
            <a:r>
              <a:rPr lang="fr-FR" sz="4534" dirty="0" err="1">
                <a:solidFill>
                  <a:schemeClr val="bg1"/>
                </a:solidFill>
              </a:rPr>
              <a:t>atoms</a:t>
            </a:r>
            <a:r>
              <a:rPr lang="fr-FR" sz="4534" dirty="0">
                <a:solidFill>
                  <a:schemeClr val="bg1"/>
                </a:solidFill>
              </a:rPr>
              <a:t> quantum processor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B703A4-A815-E44A-AB7A-BF90BC8ADE00}"/>
              </a:ext>
            </a:extLst>
          </p:cNvPr>
          <p:cNvCxnSpPr>
            <a:cxnSpLocks/>
          </p:cNvCxnSpPr>
          <p:nvPr/>
        </p:nvCxnSpPr>
        <p:spPr>
          <a:xfrm>
            <a:off x="914400" y="1048795"/>
            <a:ext cx="15230475" cy="0"/>
          </a:xfrm>
          <a:prstGeom prst="line">
            <a:avLst/>
          </a:prstGeom>
          <a:noFill/>
          <a:ln w="28575" cap="flat">
            <a:solidFill>
              <a:srgbClr val="8EAE89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2CF7A1-5806-F944-A129-2C9DAB9CD4E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FR" smtClean="0"/>
              <a:t>9</a:t>
            </a:fld>
            <a:endParaRPr lang="en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6E31F-63B2-0047-A203-C3AF0121BD87}"/>
              </a:ext>
            </a:extLst>
          </p:cNvPr>
          <p:cNvSpPr/>
          <p:nvPr/>
        </p:nvSpPr>
        <p:spPr>
          <a:xfrm>
            <a:off x="1586824" y="1711930"/>
            <a:ext cx="1434290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The blockade effect is the basis to construct multi-qubit gates. In a common setup, two hyperfine ground states are chosen as logical states           and            while a rydberg level is used as an </a:t>
            </a:r>
            <a:r>
              <a:rPr lang="en-FR" sz="2800" b="0" dirty="0">
                <a:solidFill>
                  <a:schemeClr val="bg1"/>
                </a:solidFill>
                <a:latin typeface="Avenir Next Condensed" panose="020B0506020202020204" pitchFamily="34" charset="0"/>
              </a:rPr>
              <a:t>auxiliary state</a:t>
            </a: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.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FR" sz="24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899D9-A5F0-8C55-2BB2-143FDFD0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581" y="3025204"/>
            <a:ext cx="7046252" cy="43963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59D373-1C47-D82A-15BE-5A26F3BD3C6E}"/>
              </a:ext>
            </a:extLst>
          </p:cNvPr>
          <p:cNvSpPr txBox="1"/>
          <p:nvPr/>
        </p:nvSpPr>
        <p:spPr>
          <a:xfrm>
            <a:off x="1668770" y="7685568"/>
            <a:ext cx="14342901" cy="134737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FR" sz="2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Condensed Ultra Lig" panose="020B0206020202020204" pitchFamily="34" charset="77"/>
                <a:sym typeface="Helvetica Neue"/>
              </a:rPr>
              <a:t>By including Hadarmard gate on the target qubit before and after this sequence, one obtains a </a:t>
            </a:r>
            <a:r>
              <a:rPr kumimoji="0" lang="en-FR" sz="2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Condensed" panose="020B0506020202020204" pitchFamily="34" charset="0"/>
                <a:sym typeface="Helvetica Neue"/>
              </a:rPr>
              <a:t>CNOT gate</a:t>
            </a:r>
            <a:r>
              <a:rPr kumimoji="0" lang="en-FR" sz="2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Condensed Ultra Lig" panose="020B0206020202020204" pitchFamily="34" charset="77"/>
                <a:sym typeface="Helvetica Neue"/>
              </a:rPr>
              <a:t>.</a:t>
            </a:r>
          </a:p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lang="en-FR" sz="2800" b="0" dirty="0">
              <a:solidFill>
                <a:schemeClr val="bg1"/>
              </a:solidFill>
              <a:latin typeface="Avenir Next Condensed Ultra Lig" panose="020B0206020202020204" pitchFamily="34" charset="77"/>
            </a:endParaRPr>
          </a:p>
          <a:p>
            <a:pPr marL="457200" marR="0" indent="-457200" algn="l" defTabSz="58702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lang="en-FR" sz="2800" b="0" dirty="0">
                <a:solidFill>
                  <a:schemeClr val="bg1"/>
                </a:solidFill>
                <a:latin typeface="Avenir Next Condensed Ultra Lig" panose="020B0206020202020204" pitchFamily="34" charset="77"/>
              </a:rPr>
              <a:t>Together with one-qubit gates, this constitutes a universal set of gates for </a:t>
            </a:r>
            <a:r>
              <a:rPr kumimoji="0" lang="en-FR" sz="28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venir Next Condensed Ultra Lig" panose="020B0206020202020204" pitchFamily="34" charset="77"/>
                <a:sym typeface="Helvetica Neue"/>
              </a:rPr>
              <a:t> quantum computing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3B1BE6-2F32-C66B-49B4-ECF6FF46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566" y="2085666"/>
            <a:ext cx="5080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BCFE0-A95F-A60B-103E-8A4D23120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887" y="2085666"/>
            <a:ext cx="508000" cy="558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A0B0C1-7217-7036-5F93-6C0DF251F654}"/>
              </a:ext>
            </a:extLst>
          </p:cNvPr>
          <p:cNvSpPr/>
          <p:nvPr/>
        </p:nvSpPr>
        <p:spPr>
          <a:xfrm>
            <a:off x="11725833" y="6348900"/>
            <a:ext cx="32498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Saffman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M., Walker, T. G., &amp; </a:t>
            </a:r>
            <a:r>
              <a:rPr lang="en-GB" sz="1200" b="0" dirty="0" err="1">
                <a:solidFill>
                  <a:schemeClr val="bg1"/>
                </a:solidFill>
                <a:latin typeface="Arial" panose="020B0604020202020204" pitchFamily="34" charset="0"/>
              </a:rPr>
              <a:t>Mølmer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 K. (2010). Quantum information with Rydberg atoms.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Reviews of modern physics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chemeClr val="bg1"/>
                </a:solidFill>
                <a:latin typeface="Arial" panose="020B0604020202020204" pitchFamily="34" charset="0"/>
              </a:rPr>
              <a:t>82</a:t>
            </a:r>
            <a:r>
              <a:rPr lang="en-GB" sz="1200" b="0" dirty="0">
                <a:solidFill>
                  <a:schemeClr val="bg1"/>
                </a:solidFill>
                <a:latin typeface="Arial" panose="020B0604020202020204" pitchFamily="34" charset="0"/>
              </a:rPr>
              <a:t>(3), 2313.</a:t>
            </a:r>
            <a:endParaRPr lang="en-F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819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7093" tIns="27093" rIns="27093" bIns="27093" numCol="1" spcCol="38100" rtlCol="0" anchor="ctr">
        <a:spAutoFit/>
      </a:bodyPr>
      <a:lstStyle>
        <a:defPPr marL="0" marR="0" indent="0" algn="ctr" defTabSz="58702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21635</TotalTime>
  <Words>1667</Words>
  <Application>Microsoft Macintosh PowerPoint</Application>
  <PresentationFormat>Custom</PresentationFormat>
  <Paragraphs>239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Arial</vt:lpstr>
      <vt:lpstr>Avenir Next Condensed</vt:lpstr>
      <vt:lpstr>Avenir Next Condensed Medium</vt:lpstr>
      <vt:lpstr>Avenir Next Condensed Ultra Lig</vt:lpstr>
      <vt:lpstr>Avenir Next Medium</vt:lpstr>
      <vt:lpstr>Avenir Next Ultra Light</vt:lpstr>
      <vt:lpstr>Calibri</vt:lpstr>
      <vt:lpstr>Consolas</vt:lpstr>
      <vt:lpstr>Courier New</vt:lpstr>
      <vt:lpstr>Helvetica Neue</vt:lpstr>
      <vt:lpstr>Helvetica Neue Light</vt:lpstr>
      <vt:lpstr>Helvetica Neue Medium</vt:lpstr>
      <vt:lpstr>Helvetica Neue Thin</vt:lpstr>
      <vt:lpstr>Wingdings</vt:lpstr>
      <vt:lpstr>Work Sans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Sebastian Grijalva</cp:lastModifiedBy>
  <cp:revision>17</cp:revision>
  <dcterms:modified xsi:type="dcterms:W3CDTF">2022-11-16T13:21:01Z</dcterms:modified>
</cp:coreProperties>
</file>